
<file path=[Content_Types].xml><?xml version="1.0" encoding="utf-8"?>
<Types xmlns="http://schemas.openxmlformats.org/package/2006/content-types">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charts/chart18.xml" ContentType="application/vnd.openxmlformats-officedocument.drawingml.chart+xml"/>
  <Override PartName="/ppt/charts/chart19.xml" ContentType="application/vnd.openxmlformats-officedocument.drawingml.char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charts/chart16.xml" ContentType="application/vnd.openxmlformats-officedocument.drawingml.chart+xml"/>
  <Override PartName="/ppt/charts/chart17.xml" ContentType="application/vnd.openxmlformats-officedocument.drawingml.char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8.xml" ContentType="application/vnd.openxmlformats-officedocument.drawingml.chart+xml"/>
  <Override PartName="/ppt/charts/chart9.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21.xml" ContentType="application/vnd.openxmlformats-officedocument.drawingml.chart+xml"/>
  <Override PartName="/ppt/slideLayouts/slideLayout10.xml" ContentType="application/vnd.openxmlformats-officedocument.presentationml.slideLayout+xml"/>
  <Default Extension="gif" ContentType="image/gif"/>
  <Override PartName="/ppt/charts/chart6.xml" ContentType="application/vnd.openxmlformats-officedocument.drawingml.chart+xml"/>
  <Override PartName="/ppt/charts/chart7.xml" ContentType="application/vnd.openxmlformats-officedocument.drawingml.chart+xml"/>
  <Override PartName="/ppt/charts/chart10.xml" ContentType="application/vnd.openxmlformats-officedocument.drawingml.chart+xml"/>
  <Override PartName="/ppt/charts/chart20.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3"/>
  </p:notesMasterIdLst>
  <p:sldIdLst>
    <p:sldId id="271" r:id="rId2"/>
  </p:sldIdLst>
  <p:sldSz cx="30279975" cy="42808525"/>
  <p:notesSz cx="6858000" cy="9144000"/>
  <p:defaultTextStyle>
    <a:defPPr>
      <a:defRPr lang="en-US"/>
    </a:defPPr>
    <a:lvl1pPr marL="0" algn="l" defTabSz="3607582" rtl="0" eaLnBrk="1" latinLnBrk="0" hangingPunct="1">
      <a:defRPr sz="7100" kern="1200">
        <a:solidFill>
          <a:schemeClr val="tx1"/>
        </a:solidFill>
        <a:latin typeface="+mn-lt"/>
        <a:ea typeface="+mn-ea"/>
        <a:cs typeface="+mn-cs"/>
      </a:defRPr>
    </a:lvl1pPr>
    <a:lvl2pPr marL="1803791" algn="l" defTabSz="3607582" rtl="0" eaLnBrk="1" latinLnBrk="0" hangingPunct="1">
      <a:defRPr sz="7100" kern="1200">
        <a:solidFill>
          <a:schemeClr val="tx1"/>
        </a:solidFill>
        <a:latin typeface="+mn-lt"/>
        <a:ea typeface="+mn-ea"/>
        <a:cs typeface="+mn-cs"/>
      </a:defRPr>
    </a:lvl2pPr>
    <a:lvl3pPr marL="3607582" algn="l" defTabSz="3607582" rtl="0" eaLnBrk="1" latinLnBrk="0" hangingPunct="1">
      <a:defRPr sz="7100" kern="1200">
        <a:solidFill>
          <a:schemeClr val="tx1"/>
        </a:solidFill>
        <a:latin typeface="+mn-lt"/>
        <a:ea typeface="+mn-ea"/>
        <a:cs typeface="+mn-cs"/>
      </a:defRPr>
    </a:lvl3pPr>
    <a:lvl4pPr marL="5411373" algn="l" defTabSz="3607582" rtl="0" eaLnBrk="1" latinLnBrk="0" hangingPunct="1">
      <a:defRPr sz="7100" kern="1200">
        <a:solidFill>
          <a:schemeClr val="tx1"/>
        </a:solidFill>
        <a:latin typeface="+mn-lt"/>
        <a:ea typeface="+mn-ea"/>
        <a:cs typeface="+mn-cs"/>
      </a:defRPr>
    </a:lvl4pPr>
    <a:lvl5pPr marL="7215165" algn="l" defTabSz="3607582" rtl="0" eaLnBrk="1" latinLnBrk="0" hangingPunct="1">
      <a:defRPr sz="7100" kern="1200">
        <a:solidFill>
          <a:schemeClr val="tx1"/>
        </a:solidFill>
        <a:latin typeface="+mn-lt"/>
        <a:ea typeface="+mn-ea"/>
        <a:cs typeface="+mn-cs"/>
      </a:defRPr>
    </a:lvl5pPr>
    <a:lvl6pPr marL="9018956" algn="l" defTabSz="3607582" rtl="0" eaLnBrk="1" latinLnBrk="0" hangingPunct="1">
      <a:defRPr sz="7100" kern="1200">
        <a:solidFill>
          <a:schemeClr val="tx1"/>
        </a:solidFill>
        <a:latin typeface="+mn-lt"/>
        <a:ea typeface="+mn-ea"/>
        <a:cs typeface="+mn-cs"/>
      </a:defRPr>
    </a:lvl6pPr>
    <a:lvl7pPr marL="10822747" algn="l" defTabSz="3607582" rtl="0" eaLnBrk="1" latinLnBrk="0" hangingPunct="1">
      <a:defRPr sz="7100" kern="1200">
        <a:solidFill>
          <a:schemeClr val="tx1"/>
        </a:solidFill>
        <a:latin typeface="+mn-lt"/>
        <a:ea typeface="+mn-ea"/>
        <a:cs typeface="+mn-cs"/>
      </a:defRPr>
    </a:lvl7pPr>
    <a:lvl8pPr marL="12626538" algn="l" defTabSz="3607582" rtl="0" eaLnBrk="1" latinLnBrk="0" hangingPunct="1">
      <a:defRPr sz="7100" kern="1200">
        <a:solidFill>
          <a:schemeClr val="tx1"/>
        </a:solidFill>
        <a:latin typeface="+mn-lt"/>
        <a:ea typeface="+mn-ea"/>
        <a:cs typeface="+mn-cs"/>
      </a:defRPr>
    </a:lvl8pPr>
    <a:lvl9pPr marL="14430329" algn="l" defTabSz="3607582" rtl="0" eaLnBrk="1" latinLnBrk="0" hangingPunct="1">
      <a:defRPr sz="7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7773" autoAdjust="0"/>
    <p:restoredTop sz="91021" autoAdjust="0"/>
  </p:normalViewPr>
  <p:slideViewPr>
    <p:cSldViewPr>
      <p:cViewPr>
        <p:scale>
          <a:sx n="40" d="100"/>
          <a:sy n="40" d="100"/>
        </p:scale>
        <p:origin x="222" y="2940"/>
      </p:cViewPr>
      <p:guideLst>
        <p:guide orient="horz" pos="13485"/>
        <p:guide pos="9537"/>
      </p:guideLst>
    </p:cSldViewPr>
  </p:slideViewPr>
  <p:notesTextViewPr>
    <p:cViewPr>
      <p:scale>
        <a:sx n="125" d="100"/>
        <a:sy n="125" d="100"/>
      </p:scale>
      <p:origin x="0" y="0"/>
    </p:cViewPr>
  </p:notesTextViewPr>
  <p:sorterViewPr>
    <p:cViewPr>
      <p:scale>
        <a:sx n="66" d="100"/>
        <a:sy n="66" d="100"/>
      </p:scale>
      <p:origin x="0" y="36"/>
    </p:cViewPr>
  </p:sorter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D:\cluster%20work\PROTOCOL%20AND%20POSTER\excel%20plots\New%20Microsoft%20Office%20Excel%20Worksheet.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D:\cluster%20work\PROTOCOL%20AND%20POSTER\excel%20plots\New%20Microsoft%20Office%20Excel%20Worksheet.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D:\cluster%20work\PROTOCOL%20AND%20POSTER\excel%20plots\New%20Microsoft%20Office%20Excel%20Worksheet.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D:\cluster%20work\PROTOCOL%20AND%20POSTER\excel%20plots\New%20Microsoft%20Office%20Excel%20Worksheet.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D:\cluster%20work\PROTOCOL%20AND%20POSTER\excel%20plots\New%20Microsoft%20Office%20Excel%20Worksheet.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D:\cluster%20work\PROTOCOL%20AND%20POSTER\excel%20plots\New%20Microsoft%20Office%20Excel%20Worksheet.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D:\cluster%20work\PROTOCOL%20AND%20POSTER\excel%20plots\New%20Microsoft%20Office%20Excel%20Worksheet.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D:\cluster%20work\PROTOCOL%20AND%20POSTER\excel%20plots\New%20Microsoft%20Office%20Excel%20Worksheet.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D:\cluster%20work\PROTOCOL%20AND%20POSTER\excel%20plots\New%20Microsoft%20Office%20Excel%20Worksheet.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D:\cluster%20work\PROTOCOL%20AND%20POSTER\excel%20plots\New%20Microsoft%20Office%20Excel%20Worksheet.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D:\cluster%20work\PROTOCOL%20AND%20POSTER\excel%20plots\New%20Microsoft%20Office%20Excel%20Worksheet.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cluster%20work\PROTOCOL%20AND%20POSTER\excel%20plots\New%20Microsoft%20Office%20Excel%20Worksheet.xlsx"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file:///D:\cluster%20work\PROTOCOL%20AND%20POSTER\excel%20plots\Book1.xlsx"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file:///D:\cluster%20work\PROTOCOL%20AND%20POSTER\excel%20plots\New%20Microsoft%20Office%20Excel%20Worksheet.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D:\cluster%20work\PROTOCOL%20AND%20POSTER\excel%20plots\New%20Microsoft%20Office%20Excel%20Worksheet.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D:\cluster%20work\PROTOCOL%20AND%20POSTER\excel%20plots\New%20Microsoft%20Office%20Excel%20Worksheet.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D:\cluster%20work\PROTOCOL%20AND%20POSTER\excel%20plots\New%20Microsoft%20Office%20Excel%20Worksheet.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D:\cluster%20work\PROTOCOL%20AND%20POSTER\excel%20plots\New%20Microsoft%20Office%20Excel%20Worksheet.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D:\cluster%20work\PROTOCOL%20AND%20POSTER\excel%20plots\New%20Microsoft%20Office%20Excel%20Worksheet.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D:\cluster%20work\PROTOCOL%20AND%20POSTER\excel%20plots\New%20Microsoft%20Office%20Excel%20Worksheet.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D:\cluster%20work\PROTOCOL%20AND%20POSTER\excel%20plots\New%20Microsoft%20Office%20Excel%20Workshee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GB"/>
  <c:chart>
    <c:title>
      <c:layout/>
      <c:txPr>
        <a:bodyPr/>
        <a:lstStyle/>
        <a:p>
          <a:pPr>
            <a:defRPr sz="2200"/>
          </a:pPr>
          <a:endParaRPr lang="en-US"/>
        </a:p>
      </c:txPr>
    </c:title>
    <c:view3D>
      <c:rotX val="30"/>
      <c:perspective val="30"/>
    </c:view3D>
    <c:plotArea>
      <c:layout>
        <c:manualLayout>
          <c:layoutTarget val="inner"/>
          <c:xMode val="edge"/>
          <c:yMode val="edge"/>
          <c:x val="2.4398075240594931E-2"/>
          <c:y val="0.33398403324584519"/>
          <c:w val="0.56935104986876639"/>
          <c:h val="0.61883748906386704"/>
        </c:manualLayout>
      </c:layout>
      <c:pie3DChart>
        <c:varyColors val="1"/>
        <c:ser>
          <c:idx val="0"/>
          <c:order val="0"/>
          <c:tx>
            <c:strRef>
              <c:f>Sheet4!$B$2</c:f>
              <c:strCache>
                <c:ptCount val="1"/>
                <c:pt idx="0">
                  <c:v>Are cluster RCTs mentioned in the abstract?</c:v>
                </c:pt>
              </c:strCache>
            </c:strRef>
          </c:tx>
          <c:dLbls>
            <c:dLbl>
              <c:idx val="2"/>
              <c:delete val="1"/>
            </c:dLbl>
            <c:txPr>
              <a:bodyPr/>
              <a:lstStyle/>
              <a:p>
                <a:pPr>
                  <a:defRPr sz="2200"/>
                </a:pPr>
                <a:endParaRPr lang="en-US"/>
              </a:p>
            </c:txPr>
            <c:showPercent val="1"/>
          </c:dLbls>
          <c:cat>
            <c:strRef>
              <c:f>Sheet4!$C$1:$E$1</c:f>
              <c:strCache>
                <c:ptCount val="3"/>
                <c:pt idx="0">
                  <c:v>Yes</c:v>
                </c:pt>
                <c:pt idx="1">
                  <c:v>No</c:v>
                </c:pt>
                <c:pt idx="2">
                  <c:v>Not applicable</c:v>
                </c:pt>
              </c:strCache>
            </c:strRef>
          </c:cat>
          <c:val>
            <c:numRef>
              <c:f>Sheet4!$C$2:$E$2</c:f>
              <c:numCache>
                <c:formatCode>General</c:formatCode>
                <c:ptCount val="3"/>
                <c:pt idx="0">
                  <c:v>9</c:v>
                </c:pt>
                <c:pt idx="1">
                  <c:v>5</c:v>
                </c:pt>
                <c:pt idx="2">
                  <c:v>0</c:v>
                </c:pt>
              </c:numCache>
            </c:numRef>
          </c:val>
        </c:ser>
        <c:dLbls>
          <c:showVal val="1"/>
        </c:dLbls>
      </c:pie3DChart>
    </c:plotArea>
    <c:legend>
      <c:legendPos val="r"/>
      <c:layout>
        <c:manualLayout>
          <c:xMode val="edge"/>
          <c:yMode val="edge"/>
          <c:x val="0.66362687743755744"/>
          <c:y val="0.28166997354497375"/>
          <c:w val="0.32056530578375247"/>
          <c:h val="0.64122883597883651"/>
        </c:manualLayout>
      </c:layout>
      <c:txPr>
        <a:bodyPr/>
        <a:lstStyle/>
        <a:p>
          <a:pPr>
            <a:defRPr sz="2200"/>
          </a:pPr>
          <a:endParaRPr lang="en-US"/>
        </a:p>
      </c:txPr>
    </c:legend>
    <c:plotVisOnly val="1"/>
  </c:chart>
  <c:spPr>
    <a:ln cmpd="sng">
      <a:solidFill>
        <a:schemeClr val="accent1">
          <a:alpha val="50000"/>
        </a:schemeClr>
      </a:solidFill>
    </a:ln>
  </c:sp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GB"/>
  <c:chart>
    <c:title>
      <c:layout/>
      <c:txPr>
        <a:bodyPr/>
        <a:lstStyle/>
        <a:p>
          <a:pPr>
            <a:defRPr sz="2000"/>
          </a:pPr>
          <a:endParaRPr lang="en-US"/>
        </a:p>
      </c:txPr>
    </c:title>
    <c:view3D>
      <c:rotX val="30"/>
      <c:perspective val="30"/>
    </c:view3D>
    <c:plotArea>
      <c:layout>
        <c:manualLayout>
          <c:layoutTarget val="inner"/>
          <c:xMode val="edge"/>
          <c:yMode val="edge"/>
          <c:x val="2.7175853018372755E-2"/>
          <c:y val="0.49407771164021186"/>
          <c:w val="0.56680151024811265"/>
          <c:h val="0.50592228835978859"/>
        </c:manualLayout>
      </c:layout>
      <c:pie3DChart>
        <c:varyColors val="1"/>
        <c:ser>
          <c:idx val="0"/>
          <c:order val="0"/>
          <c:tx>
            <c:strRef>
              <c:f>Sheet4!$B$16</c:f>
              <c:strCache>
                <c:ptCount val="1"/>
                <c:pt idx="0">
                  <c:v>Where the same risk of bias components assessed for cluster RCTs and RCTs randomised by individual?</c:v>
                </c:pt>
              </c:strCache>
            </c:strRef>
          </c:tx>
          <c:dLbls>
            <c:dLbl>
              <c:idx val="2"/>
              <c:delete val="1"/>
            </c:dLbl>
            <c:txPr>
              <a:bodyPr/>
              <a:lstStyle/>
              <a:p>
                <a:pPr>
                  <a:defRPr sz="2200"/>
                </a:pPr>
                <a:endParaRPr lang="en-US"/>
              </a:p>
            </c:txPr>
            <c:showPercent val="1"/>
            <c:showLeaderLines val="1"/>
          </c:dLbls>
          <c:cat>
            <c:strRef>
              <c:f>Sheet4!$C$15:$E$15</c:f>
              <c:strCache>
                <c:ptCount val="3"/>
                <c:pt idx="0">
                  <c:v>Yes</c:v>
                </c:pt>
                <c:pt idx="1">
                  <c:v>No</c:v>
                </c:pt>
                <c:pt idx="2">
                  <c:v>Not applicable</c:v>
                </c:pt>
              </c:strCache>
            </c:strRef>
          </c:cat>
          <c:val>
            <c:numRef>
              <c:f>Sheet4!$C$16:$E$16</c:f>
              <c:numCache>
                <c:formatCode>General</c:formatCode>
                <c:ptCount val="3"/>
                <c:pt idx="0">
                  <c:v>12</c:v>
                </c:pt>
                <c:pt idx="1">
                  <c:v>2</c:v>
                </c:pt>
                <c:pt idx="2">
                  <c:v>0</c:v>
                </c:pt>
              </c:numCache>
            </c:numRef>
          </c:val>
        </c:ser>
        <c:dLbls>
          <c:showVal val="1"/>
        </c:dLbls>
      </c:pie3DChart>
    </c:plotArea>
    <c:legend>
      <c:legendPos val="r"/>
      <c:layout>
        <c:manualLayout>
          <c:xMode val="edge"/>
          <c:yMode val="edge"/>
          <c:x val="0.62147269936104887"/>
          <c:y val="0.37815906084656087"/>
          <c:w val="0.36271948386026076"/>
          <c:h val="0.61603042328042368"/>
        </c:manualLayout>
      </c:layout>
      <c:txPr>
        <a:bodyPr/>
        <a:lstStyle/>
        <a:p>
          <a:pPr>
            <a:defRPr sz="2200"/>
          </a:pPr>
          <a:endParaRPr lang="en-US"/>
        </a:p>
      </c:txPr>
    </c:legend>
    <c:plotVisOnly val="1"/>
  </c:chart>
  <c:spPr>
    <a:ln>
      <a:solidFill>
        <a:schemeClr val="accent1">
          <a:alpha val="50000"/>
        </a:schemeClr>
      </a:solidFill>
    </a:ln>
  </c:sp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n-GB"/>
  <c:chart>
    <c:title>
      <c:layout/>
      <c:txPr>
        <a:bodyPr/>
        <a:lstStyle/>
        <a:p>
          <a:pPr>
            <a:defRPr sz="2200"/>
          </a:pPr>
          <a:endParaRPr lang="en-US"/>
        </a:p>
      </c:txPr>
    </c:title>
    <c:view3D>
      <c:rotX val="30"/>
      <c:perspective val="30"/>
    </c:view3D>
    <c:plotArea>
      <c:layout>
        <c:manualLayout>
          <c:layoutTarget val="inner"/>
          <c:xMode val="edge"/>
          <c:yMode val="edge"/>
          <c:x val="3.0555555555555582E-2"/>
          <c:y val="0.44305555555555554"/>
          <c:w val="0.47288233341631397"/>
          <c:h val="0.4782407407407408"/>
        </c:manualLayout>
      </c:layout>
      <c:pie3DChart>
        <c:varyColors val="1"/>
        <c:ser>
          <c:idx val="0"/>
          <c:order val="0"/>
          <c:tx>
            <c:strRef>
              <c:f>Sheet3!$B$22</c:f>
              <c:strCache>
                <c:ptCount val="1"/>
                <c:pt idx="0">
                  <c:v>Where are results’ of non-adjusted cluster RCTs presented?</c:v>
                </c:pt>
              </c:strCache>
            </c:strRef>
          </c:tx>
          <c:dLbls>
            <c:dLbl>
              <c:idx val="0"/>
              <c:layout>
                <c:manualLayout>
                  <c:x val="-0.13190295411169203"/>
                  <c:y val="7.901951058201058E-2"/>
                </c:manualLayout>
              </c:layout>
              <c:showPercent val="1"/>
            </c:dLbl>
            <c:txPr>
              <a:bodyPr/>
              <a:lstStyle/>
              <a:p>
                <a:pPr>
                  <a:defRPr sz="2000"/>
                </a:pPr>
                <a:endParaRPr lang="en-US"/>
              </a:p>
            </c:txPr>
            <c:showPercent val="1"/>
            <c:showLeaderLines val="1"/>
          </c:dLbls>
          <c:cat>
            <c:strRef>
              <c:f>Sheet3!$C$21:$F$21</c:f>
              <c:strCache>
                <c:ptCount val="4"/>
                <c:pt idx="0">
                  <c:v>Meta-analysis</c:v>
                </c:pt>
                <c:pt idx="1">
                  <c:v>Table</c:v>
                </c:pt>
                <c:pt idx="2">
                  <c:v>Figure</c:v>
                </c:pt>
                <c:pt idx="3">
                  <c:v>No non-adjusted trials</c:v>
                </c:pt>
              </c:strCache>
            </c:strRef>
          </c:cat>
          <c:val>
            <c:numRef>
              <c:f>Sheet3!$C$22:$F$22</c:f>
              <c:numCache>
                <c:formatCode>General</c:formatCode>
                <c:ptCount val="4"/>
                <c:pt idx="0">
                  <c:v>3</c:v>
                </c:pt>
                <c:pt idx="1">
                  <c:v>7</c:v>
                </c:pt>
                <c:pt idx="2">
                  <c:v>1</c:v>
                </c:pt>
                <c:pt idx="3">
                  <c:v>3</c:v>
                </c:pt>
              </c:numCache>
            </c:numRef>
          </c:val>
        </c:ser>
        <c:dLbls>
          <c:showVal val="1"/>
        </c:dLbls>
      </c:pie3DChart>
    </c:plotArea>
    <c:legend>
      <c:legendPos val="r"/>
      <c:layout>
        <c:manualLayout>
          <c:xMode val="edge"/>
          <c:yMode val="edge"/>
          <c:x val="0.51704049456476664"/>
          <c:y val="0.35302612433862446"/>
          <c:w val="0.44785038586009474"/>
          <c:h val="0.64697387566137599"/>
        </c:manualLayout>
      </c:layout>
      <c:txPr>
        <a:bodyPr/>
        <a:lstStyle/>
        <a:p>
          <a:pPr>
            <a:defRPr sz="1800"/>
          </a:pPr>
          <a:endParaRPr lang="en-US"/>
        </a:p>
      </c:txPr>
    </c:legend>
    <c:plotVisOnly val="1"/>
  </c:chart>
  <c:spPr>
    <a:ln>
      <a:solidFill>
        <a:schemeClr val="accent1">
          <a:alpha val="50000"/>
        </a:schemeClr>
      </a:solidFill>
    </a:ln>
  </c:sp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n-GB"/>
  <c:chart>
    <c:title>
      <c:layout/>
      <c:txPr>
        <a:bodyPr/>
        <a:lstStyle/>
        <a:p>
          <a:pPr>
            <a:defRPr sz="2200"/>
          </a:pPr>
          <a:endParaRPr lang="en-US"/>
        </a:p>
      </c:txPr>
    </c:title>
    <c:view3D>
      <c:rotX val="30"/>
      <c:perspective val="30"/>
    </c:view3D>
    <c:plotArea>
      <c:layout>
        <c:manualLayout>
          <c:layoutTarget val="inner"/>
          <c:xMode val="edge"/>
          <c:yMode val="edge"/>
          <c:x val="3.0555555555555582E-2"/>
          <c:y val="0.41365740740740742"/>
          <c:w val="0.50229420794954771"/>
          <c:h val="0.47986111111111118"/>
        </c:manualLayout>
      </c:layout>
      <c:pie3DChart>
        <c:varyColors val="1"/>
        <c:ser>
          <c:idx val="0"/>
          <c:order val="0"/>
          <c:tx>
            <c:strRef>
              <c:f>Sheet3!$B$24</c:f>
              <c:strCache>
                <c:ptCount val="1"/>
                <c:pt idx="0">
                  <c:v>Where are results’ of adjusted cluster RCTs presented?</c:v>
                </c:pt>
              </c:strCache>
            </c:strRef>
          </c:tx>
          <c:dLbls>
            <c:txPr>
              <a:bodyPr/>
              <a:lstStyle/>
              <a:p>
                <a:pPr>
                  <a:defRPr sz="2000"/>
                </a:pPr>
                <a:endParaRPr lang="en-US"/>
              </a:p>
            </c:txPr>
            <c:showPercent val="1"/>
            <c:showLeaderLines val="1"/>
          </c:dLbls>
          <c:cat>
            <c:strRef>
              <c:f>Sheet3!$C$23:$F$23</c:f>
              <c:strCache>
                <c:ptCount val="4"/>
                <c:pt idx="0">
                  <c:v>Meta-analysis</c:v>
                </c:pt>
                <c:pt idx="1">
                  <c:v>Text</c:v>
                </c:pt>
                <c:pt idx="2">
                  <c:v>Figure</c:v>
                </c:pt>
                <c:pt idx="3">
                  <c:v>No adjusted trials</c:v>
                </c:pt>
              </c:strCache>
            </c:strRef>
          </c:cat>
          <c:val>
            <c:numRef>
              <c:f>Sheet3!$C$24:$F$24</c:f>
              <c:numCache>
                <c:formatCode>General</c:formatCode>
                <c:ptCount val="4"/>
                <c:pt idx="0">
                  <c:v>8</c:v>
                </c:pt>
                <c:pt idx="1">
                  <c:v>1</c:v>
                </c:pt>
                <c:pt idx="2">
                  <c:v>1</c:v>
                </c:pt>
                <c:pt idx="3">
                  <c:v>4</c:v>
                </c:pt>
              </c:numCache>
            </c:numRef>
          </c:val>
        </c:ser>
        <c:dLbls>
          <c:showVal val="1"/>
        </c:dLbls>
      </c:pie3DChart>
    </c:plotArea>
    <c:legend>
      <c:legendPos val="r"/>
      <c:layout>
        <c:manualLayout>
          <c:xMode val="edge"/>
          <c:yMode val="edge"/>
          <c:x val="0.56005497469089738"/>
          <c:y val="0.28330952380952396"/>
          <c:w val="0.42327835864243635"/>
          <c:h val="0.71669047619047688"/>
        </c:manualLayout>
      </c:layout>
      <c:txPr>
        <a:bodyPr/>
        <a:lstStyle/>
        <a:p>
          <a:pPr>
            <a:defRPr sz="2000"/>
          </a:pPr>
          <a:endParaRPr lang="en-US"/>
        </a:p>
      </c:txPr>
    </c:legend>
    <c:plotVisOnly val="1"/>
  </c:chart>
  <c:spPr>
    <a:ln>
      <a:solidFill>
        <a:schemeClr val="accent1">
          <a:alpha val="50000"/>
        </a:schemeClr>
      </a:solidFill>
    </a:ln>
  </c:spPr>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en-GB"/>
  <c:chart>
    <c:title>
      <c:layout/>
      <c:txPr>
        <a:bodyPr/>
        <a:lstStyle/>
        <a:p>
          <a:pPr>
            <a:defRPr sz="2200"/>
          </a:pPr>
          <a:endParaRPr lang="en-US"/>
        </a:p>
      </c:txPr>
    </c:title>
    <c:view3D>
      <c:rotX val="30"/>
      <c:perspective val="30"/>
    </c:view3D>
    <c:plotArea>
      <c:layout>
        <c:manualLayout>
          <c:layoutTarget val="inner"/>
          <c:xMode val="edge"/>
          <c:yMode val="edge"/>
          <c:x val="7.1954505686789044E-2"/>
          <c:y val="0.37843613298337708"/>
          <c:w val="0.58514085739282584"/>
          <c:h val="0.52981773111694275"/>
        </c:manualLayout>
      </c:layout>
      <c:pie3DChart>
        <c:varyColors val="1"/>
        <c:ser>
          <c:idx val="0"/>
          <c:order val="0"/>
          <c:tx>
            <c:strRef>
              <c:f>Sheet3!$B$26</c:f>
              <c:strCache>
                <c:ptCount val="1"/>
                <c:pt idx="0">
                  <c:v>Are adjusted cluster RCTs and non-adjusted cluster trials combined in the analysis?</c:v>
                </c:pt>
              </c:strCache>
            </c:strRef>
          </c:tx>
          <c:dLbls>
            <c:txPr>
              <a:bodyPr/>
              <a:lstStyle/>
              <a:p>
                <a:pPr>
                  <a:defRPr sz="2200"/>
                </a:pPr>
                <a:endParaRPr lang="en-US"/>
              </a:p>
            </c:txPr>
            <c:showPercent val="1"/>
          </c:dLbls>
          <c:cat>
            <c:strRef>
              <c:f>Sheet3!$C$25:$E$25</c:f>
              <c:strCache>
                <c:ptCount val="3"/>
                <c:pt idx="0">
                  <c:v>Yes</c:v>
                </c:pt>
                <c:pt idx="1">
                  <c:v>No</c:v>
                </c:pt>
                <c:pt idx="2">
                  <c:v>not applicable</c:v>
                </c:pt>
              </c:strCache>
            </c:strRef>
          </c:cat>
          <c:val>
            <c:numRef>
              <c:f>Sheet3!$C$26:$E$26</c:f>
              <c:numCache>
                <c:formatCode>General</c:formatCode>
                <c:ptCount val="3"/>
                <c:pt idx="0">
                  <c:v>3</c:v>
                </c:pt>
                <c:pt idx="1">
                  <c:v>2</c:v>
                </c:pt>
                <c:pt idx="2">
                  <c:v>8</c:v>
                </c:pt>
              </c:numCache>
            </c:numRef>
          </c:val>
        </c:ser>
        <c:dLbls>
          <c:showVal val="1"/>
        </c:dLbls>
      </c:pie3DChart>
    </c:plotArea>
    <c:legend>
      <c:legendPos val="r"/>
      <c:layout>
        <c:manualLayout>
          <c:xMode val="edge"/>
          <c:yMode val="edge"/>
          <c:x val="0.67943469421624769"/>
          <c:y val="0.40105820105820117"/>
          <c:w val="0.32056530578375247"/>
          <c:h val="0.59894179894179889"/>
        </c:manualLayout>
      </c:layout>
      <c:txPr>
        <a:bodyPr/>
        <a:lstStyle/>
        <a:p>
          <a:pPr>
            <a:defRPr sz="2200"/>
          </a:pPr>
          <a:endParaRPr lang="en-US"/>
        </a:p>
      </c:txPr>
    </c:legend>
    <c:plotVisOnly val="1"/>
  </c:chart>
  <c:spPr>
    <a:ln>
      <a:solidFill>
        <a:schemeClr val="accent1">
          <a:alpha val="50000"/>
        </a:schemeClr>
      </a:solidFill>
    </a:ln>
  </c:spPr>
  <c:externalData r:id="rId1"/>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en-GB"/>
  <c:chart>
    <c:title>
      <c:layout/>
      <c:txPr>
        <a:bodyPr/>
        <a:lstStyle/>
        <a:p>
          <a:pPr>
            <a:defRPr sz="2200"/>
          </a:pPr>
          <a:endParaRPr lang="en-US"/>
        </a:p>
      </c:txPr>
    </c:title>
    <c:view3D>
      <c:rotX val="30"/>
      <c:perspective val="30"/>
    </c:view3D>
    <c:plotArea>
      <c:layout>
        <c:manualLayout>
          <c:layoutTarget val="inner"/>
          <c:xMode val="edge"/>
          <c:yMode val="edge"/>
          <c:x val="0"/>
          <c:y val="0.39814517195767218"/>
          <c:w val="0.69552236328935357"/>
          <c:h val="0.53325694444444449"/>
        </c:manualLayout>
      </c:layout>
      <c:pie3DChart>
        <c:varyColors val="1"/>
        <c:ser>
          <c:idx val="0"/>
          <c:order val="0"/>
          <c:tx>
            <c:strRef>
              <c:f>Sheet4!$B$20</c:f>
              <c:strCache>
                <c:ptCount val="1"/>
                <c:pt idx="0">
                  <c:v>Are adjusted cluster RCTs and RCTs randomised by individual combined in the analysis?</c:v>
                </c:pt>
              </c:strCache>
            </c:strRef>
          </c:tx>
          <c:dLbls>
            <c:txPr>
              <a:bodyPr/>
              <a:lstStyle/>
              <a:p>
                <a:pPr>
                  <a:defRPr sz="2200"/>
                </a:pPr>
                <a:endParaRPr lang="en-US"/>
              </a:p>
            </c:txPr>
            <c:showPercent val="1"/>
            <c:showLeaderLines val="1"/>
          </c:dLbls>
          <c:cat>
            <c:strRef>
              <c:f>Sheet4!$C$19:$E$19</c:f>
              <c:strCache>
                <c:ptCount val="3"/>
                <c:pt idx="0">
                  <c:v>Yes</c:v>
                </c:pt>
                <c:pt idx="1">
                  <c:v>No</c:v>
                </c:pt>
                <c:pt idx="2">
                  <c:v>Not applicable</c:v>
                </c:pt>
              </c:strCache>
            </c:strRef>
          </c:cat>
          <c:val>
            <c:numRef>
              <c:f>Sheet4!$C$20:$E$20</c:f>
              <c:numCache>
                <c:formatCode>General</c:formatCode>
                <c:ptCount val="3"/>
                <c:pt idx="0">
                  <c:v>6</c:v>
                </c:pt>
                <c:pt idx="1">
                  <c:v>2</c:v>
                </c:pt>
                <c:pt idx="2">
                  <c:v>6</c:v>
                </c:pt>
              </c:numCache>
            </c:numRef>
          </c:val>
        </c:ser>
        <c:dLbls>
          <c:showPercent val="1"/>
        </c:dLbls>
      </c:pie3DChart>
    </c:plotArea>
    <c:legend>
      <c:legendPos val="r"/>
      <c:layout>
        <c:manualLayout>
          <c:xMode val="edge"/>
          <c:yMode val="edge"/>
          <c:x val="0.66362687743755744"/>
          <c:y val="0.38005952380952396"/>
          <c:w val="0.32056530578375247"/>
          <c:h val="0.61994047619047687"/>
        </c:manualLayout>
      </c:layout>
      <c:txPr>
        <a:bodyPr/>
        <a:lstStyle/>
        <a:p>
          <a:pPr>
            <a:defRPr sz="2200"/>
          </a:pPr>
          <a:endParaRPr lang="en-US"/>
        </a:p>
      </c:txPr>
    </c:legend>
    <c:plotVisOnly val="1"/>
  </c:chart>
  <c:spPr>
    <a:ln>
      <a:solidFill>
        <a:schemeClr val="accent1">
          <a:alpha val="50000"/>
        </a:schemeClr>
      </a:solidFill>
    </a:ln>
  </c:spPr>
  <c:externalData r:id="rId1"/>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en-GB"/>
  <c:chart>
    <c:title>
      <c:tx>
        <c:rich>
          <a:bodyPr/>
          <a:lstStyle/>
          <a:p>
            <a:pPr>
              <a:defRPr sz="2200"/>
            </a:pPr>
            <a:r>
              <a:rPr lang="en-GB" sz="2000" dirty="0"/>
              <a:t>Are non-adjusted cluster RCTs and RCTs randomised by individual combined in the analysis?</a:t>
            </a:r>
          </a:p>
        </c:rich>
      </c:tx>
      <c:layout/>
    </c:title>
    <c:view3D>
      <c:rotX val="30"/>
      <c:perspective val="30"/>
    </c:view3D>
    <c:plotArea>
      <c:layout>
        <c:manualLayout>
          <c:layoutTarget val="inner"/>
          <c:xMode val="edge"/>
          <c:yMode val="edge"/>
          <c:x val="4.57613476060078E-2"/>
          <c:y val="0.45122056878306882"/>
          <c:w val="0.52977346278317183"/>
          <c:h val="0.48158366402116398"/>
        </c:manualLayout>
      </c:layout>
      <c:pie3DChart>
        <c:varyColors val="1"/>
        <c:ser>
          <c:idx val="0"/>
          <c:order val="0"/>
          <c:tx>
            <c:strRef>
              <c:f>Sheet4!$B$22</c:f>
              <c:strCache>
                <c:ptCount val="1"/>
                <c:pt idx="0">
                  <c:v>Are non-adjusted cluster RCTs and RCTs randomised by individual combined in the analysis?</c:v>
                </c:pt>
              </c:strCache>
            </c:strRef>
          </c:tx>
          <c:dLbls>
            <c:txPr>
              <a:bodyPr/>
              <a:lstStyle/>
              <a:p>
                <a:pPr>
                  <a:defRPr sz="2200"/>
                </a:pPr>
                <a:endParaRPr lang="en-US"/>
              </a:p>
            </c:txPr>
            <c:showPercent val="1"/>
            <c:showLeaderLines val="1"/>
          </c:dLbls>
          <c:cat>
            <c:strRef>
              <c:f>Sheet4!$C$21:$E$21</c:f>
              <c:strCache>
                <c:ptCount val="3"/>
                <c:pt idx="0">
                  <c:v>Yes</c:v>
                </c:pt>
                <c:pt idx="1">
                  <c:v>No</c:v>
                </c:pt>
                <c:pt idx="2">
                  <c:v>Not applicable</c:v>
                </c:pt>
              </c:strCache>
            </c:strRef>
          </c:cat>
          <c:val>
            <c:numRef>
              <c:f>Sheet4!$C$22:$E$22</c:f>
              <c:numCache>
                <c:formatCode>General</c:formatCode>
                <c:ptCount val="3"/>
                <c:pt idx="0">
                  <c:v>8</c:v>
                </c:pt>
                <c:pt idx="1">
                  <c:v>2</c:v>
                </c:pt>
                <c:pt idx="2">
                  <c:v>4</c:v>
                </c:pt>
              </c:numCache>
            </c:numRef>
          </c:val>
        </c:ser>
        <c:dLbls>
          <c:showPercent val="1"/>
        </c:dLbls>
      </c:pie3DChart>
    </c:plotArea>
    <c:legend>
      <c:legendPos val="r"/>
      <c:layout>
        <c:manualLayout>
          <c:xMode val="edge"/>
          <c:yMode val="edge"/>
          <c:x val="0.62147269936104887"/>
          <c:y val="0.37728769841269855"/>
          <c:w val="0.36271948386026076"/>
          <c:h val="0.59083201058201051"/>
        </c:manualLayout>
      </c:layout>
      <c:txPr>
        <a:bodyPr/>
        <a:lstStyle/>
        <a:p>
          <a:pPr>
            <a:defRPr sz="2200"/>
          </a:pPr>
          <a:endParaRPr lang="en-US"/>
        </a:p>
      </c:txPr>
    </c:legend>
    <c:plotVisOnly val="1"/>
  </c:chart>
  <c:spPr>
    <a:ln>
      <a:solidFill>
        <a:schemeClr val="accent1">
          <a:alpha val="50000"/>
        </a:schemeClr>
      </a:solidFill>
    </a:ln>
  </c:spPr>
  <c:externalData r:id="rId1"/>
</c:chartSpace>
</file>

<file path=ppt/charts/chart16.xml><?xml version="1.0" encoding="utf-8"?>
<c:chartSpace xmlns:c="http://schemas.openxmlformats.org/drawingml/2006/chart" xmlns:a="http://schemas.openxmlformats.org/drawingml/2006/main" xmlns:r="http://schemas.openxmlformats.org/officeDocument/2006/relationships">
  <c:date1904 val="1"/>
  <c:lang val="en-GB"/>
  <c:chart>
    <c:title>
      <c:tx>
        <c:rich>
          <a:bodyPr/>
          <a:lstStyle/>
          <a:p>
            <a:pPr>
              <a:defRPr sz="2000"/>
            </a:pPr>
            <a:r>
              <a:rPr lang="en-GB" sz="2000" dirty="0"/>
              <a:t>If cluster RCTs were combined </a:t>
            </a:r>
            <a:r>
              <a:rPr lang="en-GB" sz="2000" dirty="0" smtClean="0"/>
              <a:t>in </a:t>
            </a:r>
            <a:r>
              <a:rPr lang="en-GB" sz="2000" dirty="0"/>
              <a:t>meta-analysis, were subgroup analyses carried out with regard to the unit of randomisation?</a:t>
            </a:r>
          </a:p>
        </c:rich>
      </c:tx>
      <c:layout/>
    </c:title>
    <c:view3D>
      <c:rotX val="30"/>
      <c:perspective val="30"/>
    </c:view3D>
    <c:plotArea>
      <c:layout>
        <c:manualLayout>
          <c:layoutTarget val="inner"/>
          <c:xMode val="edge"/>
          <c:yMode val="edge"/>
          <c:x val="3.8286964129483812E-2"/>
          <c:y val="0.55454662698412693"/>
          <c:w val="0.52364534063563195"/>
          <c:h val="0.43130985449735448"/>
        </c:manualLayout>
      </c:layout>
      <c:pie3DChart>
        <c:varyColors val="1"/>
        <c:ser>
          <c:idx val="0"/>
          <c:order val="0"/>
          <c:tx>
            <c:strRef>
              <c:f>Sheet4!$B$26</c:f>
              <c:strCache>
                <c:ptCount val="1"/>
                <c:pt idx="0">
                  <c:v>If cluster RCTs were combined with other trial types in meta-analysis, were subgroup analyses carried out with regard to the unit of randomisation?</c:v>
                </c:pt>
              </c:strCache>
            </c:strRef>
          </c:tx>
          <c:dLbls>
            <c:txPr>
              <a:bodyPr/>
              <a:lstStyle/>
              <a:p>
                <a:pPr>
                  <a:defRPr sz="2200"/>
                </a:pPr>
                <a:endParaRPr lang="en-US"/>
              </a:p>
            </c:txPr>
            <c:showPercent val="1"/>
            <c:showLeaderLines val="1"/>
          </c:dLbls>
          <c:cat>
            <c:strRef>
              <c:f>Sheet4!$C$25:$E$25</c:f>
              <c:strCache>
                <c:ptCount val="3"/>
                <c:pt idx="0">
                  <c:v>Yes</c:v>
                </c:pt>
                <c:pt idx="1">
                  <c:v>No</c:v>
                </c:pt>
                <c:pt idx="2">
                  <c:v>Not applicable</c:v>
                </c:pt>
              </c:strCache>
            </c:strRef>
          </c:cat>
          <c:val>
            <c:numRef>
              <c:f>Sheet4!$C$26:$E$26</c:f>
              <c:numCache>
                <c:formatCode>General</c:formatCode>
                <c:ptCount val="3"/>
                <c:pt idx="0">
                  <c:v>2</c:v>
                </c:pt>
                <c:pt idx="1">
                  <c:v>6</c:v>
                </c:pt>
                <c:pt idx="2">
                  <c:v>6</c:v>
                </c:pt>
              </c:numCache>
            </c:numRef>
          </c:val>
        </c:ser>
        <c:dLbls>
          <c:showPercent val="1"/>
        </c:dLbls>
      </c:pie3DChart>
    </c:plotArea>
    <c:legend>
      <c:legendPos val="r"/>
      <c:layout>
        <c:manualLayout>
          <c:xMode val="edge"/>
          <c:yMode val="edge"/>
          <c:x val="0.63464588000995792"/>
          <c:y val="0.44955456349206363"/>
          <c:w val="0.34954630321135183"/>
          <c:h val="0.55044543650793665"/>
        </c:manualLayout>
      </c:layout>
      <c:txPr>
        <a:bodyPr/>
        <a:lstStyle/>
        <a:p>
          <a:pPr>
            <a:defRPr sz="2000"/>
          </a:pPr>
          <a:endParaRPr lang="en-US"/>
        </a:p>
      </c:txPr>
    </c:legend>
    <c:plotVisOnly val="1"/>
  </c:chart>
  <c:spPr>
    <a:ln>
      <a:solidFill>
        <a:schemeClr val="accent1">
          <a:alpha val="50000"/>
        </a:schemeClr>
      </a:solidFill>
    </a:ln>
  </c:spPr>
  <c:externalData r:id="rId1"/>
</c:chartSpace>
</file>

<file path=ppt/charts/chart17.xml><?xml version="1.0" encoding="utf-8"?>
<c:chartSpace xmlns:c="http://schemas.openxmlformats.org/drawingml/2006/chart" xmlns:a="http://schemas.openxmlformats.org/drawingml/2006/main" xmlns:r="http://schemas.openxmlformats.org/officeDocument/2006/relationships">
  <c:date1904 val="1"/>
  <c:lang val="en-GB"/>
  <c:chart>
    <c:title>
      <c:tx>
        <c:rich>
          <a:bodyPr/>
          <a:lstStyle/>
          <a:p>
            <a:pPr>
              <a:defRPr sz="2000"/>
            </a:pPr>
            <a:r>
              <a:rPr lang="en-GB" dirty="0"/>
              <a:t>Did the review author adjust cluster RCTs results using data </a:t>
            </a:r>
            <a:r>
              <a:rPr lang="en-GB" sz="2200" dirty="0"/>
              <a:t>presented</a:t>
            </a:r>
            <a:r>
              <a:rPr lang="en-GB" dirty="0"/>
              <a:t> in the trial reports?</a:t>
            </a:r>
          </a:p>
        </c:rich>
      </c:tx>
      <c:layout/>
    </c:title>
    <c:view3D>
      <c:rotX val="30"/>
      <c:perspective val="30"/>
    </c:view3D>
    <c:plotArea>
      <c:layout>
        <c:manualLayout>
          <c:layoutTarget val="inner"/>
          <c:xMode val="edge"/>
          <c:yMode val="edge"/>
          <c:x val="4.1064741907261594E-2"/>
          <c:y val="0.41084354039078447"/>
          <c:w val="0.60268438320209972"/>
          <c:h val="0.55296587926509277"/>
        </c:manualLayout>
      </c:layout>
      <c:pie3DChart>
        <c:varyColors val="1"/>
        <c:ser>
          <c:idx val="0"/>
          <c:order val="0"/>
          <c:tx>
            <c:strRef>
              <c:f>Sheet4!$B$28</c:f>
              <c:strCache>
                <c:ptCount val="1"/>
                <c:pt idx="0">
                  <c:v>Did the review author adjust cluster RCTs results using data presented in the trial reports?</c:v>
                </c:pt>
              </c:strCache>
            </c:strRef>
          </c:tx>
          <c:dLbls>
            <c:dLbl>
              <c:idx val="0"/>
              <c:delete val="1"/>
            </c:dLbl>
            <c:txPr>
              <a:bodyPr/>
              <a:lstStyle/>
              <a:p>
                <a:pPr>
                  <a:defRPr sz="2200"/>
                </a:pPr>
                <a:endParaRPr lang="en-US"/>
              </a:p>
            </c:txPr>
            <c:showPercent val="1"/>
            <c:showLeaderLines val="1"/>
          </c:dLbls>
          <c:cat>
            <c:strRef>
              <c:f>Sheet4!$C$27:$E$27</c:f>
              <c:strCache>
                <c:ptCount val="3"/>
                <c:pt idx="0">
                  <c:v>Yes</c:v>
                </c:pt>
                <c:pt idx="1">
                  <c:v>No</c:v>
                </c:pt>
                <c:pt idx="2">
                  <c:v>Not applicable</c:v>
                </c:pt>
              </c:strCache>
            </c:strRef>
          </c:cat>
          <c:val>
            <c:numRef>
              <c:f>Sheet4!$C$28:$E$28</c:f>
              <c:numCache>
                <c:formatCode>General</c:formatCode>
                <c:ptCount val="3"/>
                <c:pt idx="0">
                  <c:v>0</c:v>
                </c:pt>
                <c:pt idx="1">
                  <c:v>11</c:v>
                </c:pt>
                <c:pt idx="2">
                  <c:v>3</c:v>
                </c:pt>
              </c:numCache>
            </c:numRef>
          </c:val>
        </c:ser>
        <c:dLbls>
          <c:showPercent val="1"/>
        </c:dLbls>
      </c:pie3DChart>
    </c:plotArea>
    <c:legend>
      <c:legendPos val="r"/>
      <c:layout>
        <c:manualLayout>
          <c:xMode val="edge"/>
          <c:yMode val="edge"/>
          <c:x val="0.66417081569994241"/>
          <c:y val="0.37871395502645516"/>
          <c:w val="0.33319454817027638"/>
          <c:h val="0.621286044973545"/>
        </c:manualLayout>
      </c:layout>
      <c:txPr>
        <a:bodyPr/>
        <a:lstStyle/>
        <a:p>
          <a:pPr>
            <a:defRPr sz="2200"/>
          </a:pPr>
          <a:endParaRPr lang="en-US"/>
        </a:p>
      </c:txPr>
    </c:legend>
    <c:plotVisOnly val="1"/>
  </c:chart>
  <c:spPr>
    <a:ln>
      <a:solidFill>
        <a:schemeClr val="accent1">
          <a:alpha val="50000"/>
        </a:schemeClr>
      </a:solidFill>
    </a:ln>
  </c:spPr>
  <c:externalData r:id="rId1"/>
</c:chartSpace>
</file>

<file path=ppt/charts/chart18.xml><?xml version="1.0" encoding="utf-8"?>
<c:chartSpace xmlns:c="http://schemas.openxmlformats.org/drawingml/2006/chart" xmlns:a="http://schemas.openxmlformats.org/drawingml/2006/main" xmlns:r="http://schemas.openxmlformats.org/officeDocument/2006/relationships">
  <c:date1904 val="1"/>
  <c:lang val="en-GB"/>
  <c:chart>
    <c:title>
      <c:layout/>
      <c:txPr>
        <a:bodyPr/>
        <a:lstStyle/>
        <a:p>
          <a:pPr>
            <a:defRPr sz="2000"/>
          </a:pPr>
          <a:endParaRPr lang="en-US"/>
        </a:p>
      </c:txPr>
    </c:title>
    <c:view3D>
      <c:rotX val="30"/>
      <c:perspective val="30"/>
    </c:view3D>
    <c:plotArea>
      <c:layout>
        <c:manualLayout>
          <c:layoutTarget val="inner"/>
          <c:xMode val="edge"/>
          <c:yMode val="edge"/>
          <c:x val="2.7175853018372755E-2"/>
          <c:y val="0.44358167989418001"/>
          <c:w val="0.58011783254501703"/>
          <c:h val="0.52485747354497392"/>
        </c:manualLayout>
      </c:layout>
      <c:pie3DChart>
        <c:varyColors val="1"/>
        <c:ser>
          <c:idx val="0"/>
          <c:order val="0"/>
          <c:tx>
            <c:strRef>
              <c:f>Sheet4!$B$30</c:f>
              <c:strCache>
                <c:ptCount val="1"/>
                <c:pt idx="0">
                  <c:v>Did the review author adjust cluster RCTs results using data from a different trial or other sources?</c:v>
                </c:pt>
              </c:strCache>
            </c:strRef>
          </c:tx>
          <c:dLbls>
            <c:txPr>
              <a:bodyPr/>
              <a:lstStyle/>
              <a:p>
                <a:pPr>
                  <a:defRPr sz="2200"/>
                </a:pPr>
                <a:endParaRPr lang="en-US"/>
              </a:p>
            </c:txPr>
            <c:showPercent val="1"/>
            <c:showLeaderLines val="1"/>
          </c:dLbls>
          <c:cat>
            <c:strRef>
              <c:f>Sheet4!$C$29:$E$29</c:f>
              <c:strCache>
                <c:ptCount val="3"/>
                <c:pt idx="0">
                  <c:v>Yes</c:v>
                </c:pt>
                <c:pt idx="1">
                  <c:v>No</c:v>
                </c:pt>
                <c:pt idx="2">
                  <c:v>Not applicable</c:v>
                </c:pt>
              </c:strCache>
            </c:strRef>
          </c:cat>
          <c:val>
            <c:numRef>
              <c:f>Sheet4!$C$30:$E$30</c:f>
              <c:numCache>
                <c:formatCode>General</c:formatCode>
                <c:ptCount val="3"/>
                <c:pt idx="0">
                  <c:v>1</c:v>
                </c:pt>
                <c:pt idx="1">
                  <c:v>10</c:v>
                </c:pt>
                <c:pt idx="2">
                  <c:v>3</c:v>
                </c:pt>
              </c:numCache>
            </c:numRef>
          </c:val>
        </c:ser>
        <c:dLbls>
          <c:showPercent val="1"/>
        </c:dLbls>
      </c:pie3DChart>
    </c:plotArea>
    <c:legend>
      <c:legendPos val="r"/>
      <c:layout>
        <c:manualLayout>
          <c:xMode val="edge"/>
          <c:yMode val="edge"/>
          <c:x val="0.63464588000995792"/>
          <c:y val="0.37728769841269855"/>
          <c:w val="0.34954630321135183"/>
          <c:h val="0.61603042328042346"/>
        </c:manualLayout>
      </c:layout>
      <c:txPr>
        <a:bodyPr/>
        <a:lstStyle/>
        <a:p>
          <a:pPr>
            <a:defRPr sz="2200"/>
          </a:pPr>
          <a:endParaRPr lang="en-US"/>
        </a:p>
      </c:txPr>
    </c:legend>
    <c:plotVisOnly val="1"/>
  </c:chart>
  <c:spPr>
    <a:ln>
      <a:solidFill>
        <a:schemeClr val="accent1">
          <a:alpha val="50000"/>
        </a:schemeClr>
      </a:solidFill>
    </a:ln>
  </c:spPr>
  <c:externalData r:id="rId1"/>
</c:chartSpace>
</file>

<file path=ppt/charts/chart19.xml><?xml version="1.0" encoding="utf-8"?>
<c:chartSpace xmlns:c="http://schemas.openxmlformats.org/drawingml/2006/chart" xmlns:a="http://schemas.openxmlformats.org/drawingml/2006/main" xmlns:r="http://schemas.openxmlformats.org/officeDocument/2006/relationships">
  <c:date1904 val="1"/>
  <c:lang val="en-GB"/>
  <c:chart>
    <c:title>
      <c:layout/>
      <c:txPr>
        <a:bodyPr/>
        <a:lstStyle/>
        <a:p>
          <a:pPr>
            <a:defRPr sz="1900"/>
          </a:pPr>
          <a:endParaRPr lang="en-US"/>
        </a:p>
      </c:txPr>
    </c:title>
    <c:view3D>
      <c:rotX val="30"/>
      <c:perspective val="30"/>
    </c:view3D>
    <c:plotArea>
      <c:layout>
        <c:manualLayout>
          <c:layoutTarget val="inner"/>
          <c:xMode val="edge"/>
          <c:yMode val="edge"/>
          <c:x val="2.4398075240594924E-2"/>
          <c:y val="0.5247393554972295"/>
          <c:w val="0.58879549431321165"/>
          <c:h val="0.43153980752406007"/>
        </c:manualLayout>
      </c:layout>
      <c:pie3DChart>
        <c:varyColors val="1"/>
        <c:ser>
          <c:idx val="0"/>
          <c:order val="0"/>
          <c:tx>
            <c:strRef>
              <c:f>Sheet4!$B$32</c:f>
              <c:strCache>
                <c:ptCount val="1"/>
                <c:pt idx="0">
                  <c:v>If the review author adjusted the cluster RCTs results, were sensitivity analyses carried out by varying the average cluster size and ICC?</c:v>
                </c:pt>
              </c:strCache>
            </c:strRef>
          </c:tx>
          <c:dLbls>
            <c:dLbl>
              <c:idx val="2"/>
              <c:delete val="1"/>
            </c:dLbl>
            <c:txPr>
              <a:bodyPr/>
              <a:lstStyle/>
              <a:p>
                <a:pPr>
                  <a:defRPr sz="2200"/>
                </a:pPr>
                <a:endParaRPr lang="en-US"/>
              </a:p>
            </c:txPr>
            <c:showPercent val="1"/>
          </c:dLbls>
          <c:cat>
            <c:strRef>
              <c:f>Sheet4!$C$31:$E$31</c:f>
              <c:strCache>
                <c:ptCount val="3"/>
                <c:pt idx="0">
                  <c:v>Yes</c:v>
                </c:pt>
                <c:pt idx="1">
                  <c:v>No</c:v>
                </c:pt>
                <c:pt idx="2">
                  <c:v>Not applicable</c:v>
                </c:pt>
              </c:strCache>
            </c:strRef>
          </c:cat>
          <c:val>
            <c:numRef>
              <c:f>Sheet4!$C$32:$E$32</c:f>
              <c:numCache>
                <c:formatCode>General</c:formatCode>
                <c:ptCount val="3"/>
                <c:pt idx="0">
                  <c:v>1</c:v>
                </c:pt>
                <c:pt idx="1">
                  <c:v>13</c:v>
                </c:pt>
                <c:pt idx="2">
                  <c:v>0</c:v>
                </c:pt>
              </c:numCache>
            </c:numRef>
          </c:val>
        </c:ser>
        <c:dLbls>
          <c:showPercent val="1"/>
        </c:dLbls>
      </c:pie3DChart>
    </c:plotArea>
    <c:legend>
      <c:legendPos val="r"/>
      <c:layout>
        <c:manualLayout>
          <c:xMode val="edge"/>
          <c:yMode val="edge"/>
          <c:x val="0.58985706580366737"/>
          <c:y val="0.44770667989418"/>
          <c:w val="0.39433511741764188"/>
          <c:h val="0.54463492063492069"/>
        </c:manualLayout>
      </c:layout>
      <c:txPr>
        <a:bodyPr/>
        <a:lstStyle/>
        <a:p>
          <a:pPr>
            <a:defRPr sz="2000"/>
          </a:pPr>
          <a:endParaRPr lang="en-US"/>
        </a:p>
      </c:txPr>
    </c:legend>
    <c:plotVisOnly val="1"/>
  </c:chart>
  <c:spPr>
    <a:ln>
      <a:solidFill>
        <a:schemeClr val="accent1">
          <a:alpha val="50000"/>
        </a:schemeClr>
      </a:solid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GB"/>
  <c:chart>
    <c:title>
      <c:layout/>
      <c:txPr>
        <a:bodyPr/>
        <a:lstStyle/>
        <a:p>
          <a:pPr>
            <a:defRPr sz="2200"/>
          </a:pPr>
          <a:endParaRPr lang="en-US"/>
        </a:p>
      </c:txPr>
    </c:title>
    <c:view3D>
      <c:rotX val="30"/>
      <c:perspective val="30"/>
    </c:view3D>
    <c:plotArea>
      <c:layout>
        <c:manualLayout>
          <c:layoutTarget val="inner"/>
          <c:xMode val="edge"/>
          <c:yMode val="edge"/>
          <c:x val="7.1620297462817145E-2"/>
          <c:y val="0.34324329250510305"/>
          <c:w val="0.56101771653543364"/>
          <c:h val="0.60957822980460752"/>
        </c:manualLayout>
      </c:layout>
      <c:pie3DChart>
        <c:varyColors val="1"/>
        <c:ser>
          <c:idx val="0"/>
          <c:order val="0"/>
          <c:tx>
            <c:strRef>
              <c:f>Sheet4!$B$4</c:f>
              <c:strCache>
                <c:ptCount val="1"/>
                <c:pt idx="0">
                  <c:v>Are cluster RCTs mentioned in 'Types of studies'?</c:v>
                </c:pt>
              </c:strCache>
            </c:strRef>
          </c:tx>
          <c:dLbls>
            <c:dLbl>
              <c:idx val="2"/>
              <c:delete val="1"/>
            </c:dLbl>
            <c:txPr>
              <a:bodyPr/>
              <a:lstStyle/>
              <a:p>
                <a:pPr>
                  <a:defRPr sz="2200"/>
                </a:pPr>
                <a:endParaRPr lang="en-US"/>
              </a:p>
            </c:txPr>
            <c:showPercent val="1"/>
          </c:dLbls>
          <c:cat>
            <c:strRef>
              <c:f>Sheet4!$C$3:$E$3</c:f>
              <c:strCache>
                <c:ptCount val="3"/>
                <c:pt idx="0">
                  <c:v>Yes</c:v>
                </c:pt>
                <c:pt idx="1">
                  <c:v>No</c:v>
                </c:pt>
                <c:pt idx="2">
                  <c:v>Not applicable</c:v>
                </c:pt>
              </c:strCache>
            </c:strRef>
          </c:cat>
          <c:val>
            <c:numRef>
              <c:f>Sheet4!$C$4:$E$4</c:f>
              <c:numCache>
                <c:formatCode>General</c:formatCode>
                <c:ptCount val="3"/>
                <c:pt idx="0">
                  <c:v>10</c:v>
                </c:pt>
                <c:pt idx="1">
                  <c:v>4</c:v>
                </c:pt>
                <c:pt idx="2">
                  <c:v>0</c:v>
                </c:pt>
              </c:numCache>
            </c:numRef>
          </c:val>
        </c:ser>
        <c:dLbls>
          <c:showVal val="1"/>
        </c:dLbls>
      </c:pie3DChart>
    </c:plotArea>
    <c:legend>
      <c:legendPos val="r"/>
      <c:layout>
        <c:manualLayout>
          <c:xMode val="edge"/>
          <c:yMode val="edge"/>
          <c:x val="0.66362687743755744"/>
          <c:y val="0.30686838624338642"/>
          <c:w val="0.32056530578375247"/>
          <c:h val="0.69313161375661381"/>
        </c:manualLayout>
      </c:layout>
      <c:txPr>
        <a:bodyPr/>
        <a:lstStyle/>
        <a:p>
          <a:pPr>
            <a:defRPr sz="2200"/>
          </a:pPr>
          <a:endParaRPr lang="en-US"/>
        </a:p>
      </c:txPr>
    </c:legend>
    <c:plotVisOnly val="1"/>
  </c:chart>
  <c:spPr>
    <a:ln>
      <a:solidFill>
        <a:schemeClr val="accent1">
          <a:alpha val="50000"/>
        </a:schemeClr>
      </a:solidFill>
    </a:ln>
  </c:spPr>
  <c:externalData r:id="rId1"/>
</c:chartSpace>
</file>

<file path=ppt/charts/chart20.xml><?xml version="1.0" encoding="utf-8"?>
<c:chartSpace xmlns:c="http://schemas.openxmlformats.org/drawingml/2006/chart" xmlns:a="http://schemas.openxmlformats.org/drawingml/2006/main" xmlns:r="http://schemas.openxmlformats.org/officeDocument/2006/relationships">
  <c:date1904 val="1"/>
  <c:lang val="en-GB"/>
  <c:chart>
    <c:autoTitleDeleted val="1"/>
    <c:plotArea>
      <c:layout/>
      <c:barChart>
        <c:barDir val="col"/>
        <c:grouping val="stacked"/>
        <c:ser>
          <c:idx val="0"/>
          <c:order val="0"/>
          <c:tx>
            <c:strRef>
              <c:f>Sheet1!$B$1</c:f>
              <c:strCache>
                <c:ptCount val="1"/>
                <c:pt idx="0">
                  <c:v>Cluster trials</c:v>
                </c:pt>
              </c:strCache>
            </c:strRef>
          </c:tx>
          <c:cat>
            <c:strRef>
              <c:f>Sheet1!$A$2:$A$15</c:f>
              <c:strCache>
                <c:ptCount val="14"/>
                <c:pt idx="0">
                  <c:v>Review 1</c:v>
                </c:pt>
                <c:pt idx="1">
                  <c:v>Review 2</c:v>
                </c:pt>
                <c:pt idx="2">
                  <c:v>Review 3</c:v>
                </c:pt>
                <c:pt idx="3">
                  <c:v>Review 4</c:v>
                </c:pt>
                <c:pt idx="4">
                  <c:v>Review 5 </c:v>
                </c:pt>
                <c:pt idx="5">
                  <c:v>Review 6 </c:v>
                </c:pt>
                <c:pt idx="6">
                  <c:v>Review 7</c:v>
                </c:pt>
                <c:pt idx="7">
                  <c:v>Review 8</c:v>
                </c:pt>
                <c:pt idx="8">
                  <c:v>Review 9</c:v>
                </c:pt>
                <c:pt idx="9">
                  <c:v>Review 10</c:v>
                </c:pt>
                <c:pt idx="10">
                  <c:v>Review 11</c:v>
                </c:pt>
                <c:pt idx="11">
                  <c:v>Review 12</c:v>
                </c:pt>
                <c:pt idx="12">
                  <c:v>Review 13</c:v>
                </c:pt>
                <c:pt idx="13">
                  <c:v>Review 14</c:v>
                </c:pt>
              </c:strCache>
            </c:strRef>
          </c:cat>
          <c:val>
            <c:numRef>
              <c:f>Sheet1!$B$2:$B$15</c:f>
              <c:numCache>
                <c:formatCode>General</c:formatCode>
                <c:ptCount val="14"/>
                <c:pt idx="0">
                  <c:v>1</c:v>
                </c:pt>
                <c:pt idx="1">
                  <c:v>39</c:v>
                </c:pt>
                <c:pt idx="2">
                  <c:v>13</c:v>
                </c:pt>
                <c:pt idx="3">
                  <c:v>4</c:v>
                </c:pt>
                <c:pt idx="4">
                  <c:v>1</c:v>
                </c:pt>
                <c:pt idx="5">
                  <c:v>3</c:v>
                </c:pt>
                <c:pt idx="6">
                  <c:v>2</c:v>
                </c:pt>
                <c:pt idx="7">
                  <c:v>20</c:v>
                </c:pt>
                <c:pt idx="8">
                  <c:v>5</c:v>
                </c:pt>
                <c:pt idx="9">
                  <c:v>1</c:v>
                </c:pt>
                <c:pt idx="10">
                  <c:v>1</c:v>
                </c:pt>
                <c:pt idx="11">
                  <c:v>6</c:v>
                </c:pt>
                <c:pt idx="12">
                  <c:v>6</c:v>
                </c:pt>
                <c:pt idx="13">
                  <c:v>2</c:v>
                </c:pt>
              </c:numCache>
            </c:numRef>
          </c:val>
        </c:ser>
        <c:ser>
          <c:idx val="1"/>
          <c:order val="1"/>
          <c:tx>
            <c:strRef>
              <c:f>Sheet1!$C$1</c:f>
              <c:strCache>
                <c:ptCount val="1"/>
                <c:pt idx="0">
                  <c:v>Other trials</c:v>
                </c:pt>
              </c:strCache>
            </c:strRef>
          </c:tx>
          <c:cat>
            <c:strRef>
              <c:f>Sheet1!$A$2:$A$15</c:f>
              <c:strCache>
                <c:ptCount val="14"/>
                <c:pt idx="0">
                  <c:v>Review 1</c:v>
                </c:pt>
                <c:pt idx="1">
                  <c:v>Review 2</c:v>
                </c:pt>
                <c:pt idx="2">
                  <c:v>Review 3</c:v>
                </c:pt>
                <c:pt idx="3">
                  <c:v>Review 4</c:v>
                </c:pt>
                <c:pt idx="4">
                  <c:v>Review 5 </c:v>
                </c:pt>
                <c:pt idx="5">
                  <c:v>Review 6 </c:v>
                </c:pt>
                <c:pt idx="6">
                  <c:v>Review 7</c:v>
                </c:pt>
                <c:pt idx="7">
                  <c:v>Review 8</c:v>
                </c:pt>
                <c:pt idx="8">
                  <c:v>Review 9</c:v>
                </c:pt>
                <c:pt idx="9">
                  <c:v>Review 10</c:v>
                </c:pt>
                <c:pt idx="10">
                  <c:v>Review 11</c:v>
                </c:pt>
                <c:pt idx="11">
                  <c:v>Review 12</c:v>
                </c:pt>
                <c:pt idx="12">
                  <c:v>Review 13</c:v>
                </c:pt>
                <c:pt idx="13">
                  <c:v>Review 14</c:v>
                </c:pt>
              </c:strCache>
            </c:strRef>
          </c:cat>
          <c:val>
            <c:numRef>
              <c:f>Sheet1!$C$2:$C$15</c:f>
              <c:numCache>
                <c:formatCode>General</c:formatCode>
                <c:ptCount val="14"/>
                <c:pt idx="0">
                  <c:v>4</c:v>
                </c:pt>
                <c:pt idx="1">
                  <c:v>0</c:v>
                </c:pt>
                <c:pt idx="2">
                  <c:v>1</c:v>
                </c:pt>
                <c:pt idx="3">
                  <c:v>13</c:v>
                </c:pt>
                <c:pt idx="4">
                  <c:v>8</c:v>
                </c:pt>
                <c:pt idx="5">
                  <c:v>2</c:v>
                </c:pt>
                <c:pt idx="6">
                  <c:v>14</c:v>
                </c:pt>
                <c:pt idx="7">
                  <c:v>2</c:v>
                </c:pt>
                <c:pt idx="8">
                  <c:v>16</c:v>
                </c:pt>
                <c:pt idx="9">
                  <c:v>3</c:v>
                </c:pt>
                <c:pt idx="10">
                  <c:v>7</c:v>
                </c:pt>
                <c:pt idx="11">
                  <c:v>5</c:v>
                </c:pt>
                <c:pt idx="12">
                  <c:v>28</c:v>
                </c:pt>
                <c:pt idx="13">
                  <c:v>9</c:v>
                </c:pt>
              </c:numCache>
            </c:numRef>
          </c:val>
        </c:ser>
        <c:gapWidth val="55"/>
        <c:overlap val="100"/>
        <c:axId val="85322368"/>
        <c:axId val="86454656"/>
      </c:barChart>
      <c:catAx>
        <c:axId val="85322368"/>
        <c:scaling>
          <c:orientation val="minMax"/>
        </c:scaling>
        <c:axPos val="b"/>
        <c:majorTickMark val="none"/>
        <c:tickLblPos val="nextTo"/>
        <c:txPr>
          <a:bodyPr/>
          <a:lstStyle/>
          <a:p>
            <a:pPr>
              <a:defRPr sz="2200"/>
            </a:pPr>
            <a:endParaRPr lang="en-US"/>
          </a:p>
        </c:txPr>
        <c:crossAx val="86454656"/>
        <c:crosses val="autoZero"/>
        <c:auto val="1"/>
        <c:lblAlgn val="ctr"/>
        <c:lblOffset val="100"/>
      </c:catAx>
      <c:valAx>
        <c:axId val="86454656"/>
        <c:scaling>
          <c:orientation val="minMax"/>
        </c:scaling>
        <c:axPos val="l"/>
        <c:majorGridlines/>
        <c:numFmt formatCode="General" sourceLinked="1"/>
        <c:majorTickMark val="none"/>
        <c:tickLblPos val="nextTo"/>
        <c:txPr>
          <a:bodyPr/>
          <a:lstStyle/>
          <a:p>
            <a:pPr>
              <a:defRPr sz="2200"/>
            </a:pPr>
            <a:endParaRPr lang="en-US"/>
          </a:p>
        </c:txPr>
        <c:crossAx val="85322368"/>
        <c:crosses val="autoZero"/>
        <c:crossBetween val="between"/>
      </c:valAx>
    </c:plotArea>
    <c:legend>
      <c:legendPos val="r"/>
      <c:layout/>
      <c:txPr>
        <a:bodyPr/>
        <a:lstStyle/>
        <a:p>
          <a:pPr>
            <a:defRPr sz="2200"/>
          </a:pPr>
          <a:endParaRPr lang="en-US"/>
        </a:p>
      </c:txPr>
    </c:legend>
    <c:plotVisOnly val="1"/>
  </c:chart>
  <c:spPr>
    <a:ln>
      <a:solidFill>
        <a:schemeClr val="accent1">
          <a:alpha val="50000"/>
        </a:schemeClr>
      </a:solidFill>
    </a:ln>
  </c:spPr>
  <c:externalData r:id="rId1"/>
</c:chartSpace>
</file>

<file path=ppt/charts/chart21.xml><?xml version="1.0" encoding="utf-8"?>
<c:chartSpace xmlns:c="http://schemas.openxmlformats.org/drawingml/2006/chart" xmlns:a="http://schemas.openxmlformats.org/drawingml/2006/main" xmlns:r="http://schemas.openxmlformats.org/officeDocument/2006/relationships">
  <c:date1904 val="1"/>
  <c:lang val="en-GB"/>
  <c:chart>
    <c:title>
      <c:layout/>
      <c:txPr>
        <a:bodyPr/>
        <a:lstStyle/>
        <a:p>
          <a:pPr>
            <a:defRPr sz="2200"/>
          </a:pPr>
          <a:endParaRPr lang="en-US"/>
        </a:p>
      </c:txPr>
    </c:title>
    <c:view3D>
      <c:rotX val="30"/>
      <c:perspective val="30"/>
    </c:view3D>
    <c:plotArea>
      <c:layout>
        <c:manualLayout>
          <c:layoutTarget val="inner"/>
          <c:xMode val="edge"/>
          <c:yMode val="edge"/>
          <c:x val="7.1620297462817145E-2"/>
          <c:y val="0.34324329250510305"/>
          <c:w val="0.56935104986876639"/>
          <c:h val="0.61883748906386704"/>
        </c:manualLayout>
      </c:layout>
      <c:pie3DChart>
        <c:varyColors val="1"/>
        <c:ser>
          <c:idx val="0"/>
          <c:order val="0"/>
          <c:tx>
            <c:strRef>
              <c:f>Sheet4!$B$24</c:f>
              <c:strCache>
                <c:ptCount val="1"/>
                <c:pt idx="0">
                  <c:v>Are cluster RCTs labelled as clustered in the results?</c:v>
                </c:pt>
              </c:strCache>
            </c:strRef>
          </c:tx>
          <c:dLbls>
            <c:dLbl>
              <c:idx val="2"/>
              <c:delete val="1"/>
            </c:dLbl>
            <c:txPr>
              <a:bodyPr/>
              <a:lstStyle/>
              <a:p>
                <a:pPr>
                  <a:defRPr sz="2200"/>
                </a:pPr>
                <a:endParaRPr lang="en-US"/>
              </a:p>
            </c:txPr>
            <c:showPercent val="1"/>
            <c:showLeaderLines val="1"/>
          </c:dLbls>
          <c:cat>
            <c:strRef>
              <c:f>Sheet4!$C$23:$E$23</c:f>
              <c:strCache>
                <c:ptCount val="3"/>
                <c:pt idx="0">
                  <c:v>Yes</c:v>
                </c:pt>
                <c:pt idx="1">
                  <c:v>No</c:v>
                </c:pt>
                <c:pt idx="2">
                  <c:v>Not applicable</c:v>
                </c:pt>
              </c:strCache>
            </c:strRef>
          </c:cat>
          <c:val>
            <c:numRef>
              <c:f>Sheet4!$C$24:$E$24</c:f>
              <c:numCache>
                <c:formatCode>General</c:formatCode>
                <c:ptCount val="3"/>
                <c:pt idx="0">
                  <c:v>10</c:v>
                </c:pt>
                <c:pt idx="1">
                  <c:v>4</c:v>
                </c:pt>
                <c:pt idx="2">
                  <c:v>0</c:v>
                </c:pt>
              </c:numCache>
            </c:numRef>
          </c:val>
        </c:ser>
        <c:dLbls>
          <c:showPercent val="1"/>
        </c:dLbls>
      </c:pie3DChart>
    </c:plotArea>
    <c:legend>
      <c:legendPos val="r"/>
      <c:layout>
        <c:manualLayout>
          <c:xMode val="edge"/>
          <c:yMode val="edge"/>
          <c:x val="0.66362687743755744"/>
          <c:y val="0.30686838624338642"/>
          <c:w val="0.32056530578375247"/>
          <c:h val="0.69313161375661381"/>
        </c:manualLayout>
      </c:layout>
      <c:txPr>
        <a:bodyPr/>
        <a:lstStyle/>
        <a:p>
          <a:pPr>
            <a:defRPr sz="2200"/>
          </a:pPr>
          <a:endParaRPr lang="en-US"/>
        </a:p>
      </c:txPr>
    </c:legend>
    <c:plotVisOnly val="1"/>
  </c:chart>
  <c:spPr>
    <a:ln>
      <a:solidFill>
        <a:schemeClr val="accent1">
          <a:alpha val="50000"/>
        </a:schemeClr>
      </a:solidFill>
    </a:ln>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GB"/>
  <c:chart>
    <c:title>
      <c:layout/>
      <c:txPr>
        <a:bodyPr/>
        <a:lstStyle/>
        <a:p>
          <a:pPr>
            <a:defRPr sz="2200"/>
          </a:pPr>
          <a:endParaRPr lang="en-US"/>
        </a:p>
      </c:txPr>
    </c:title>
    <c:view3D>
      <c:rotX val="30"/>
      <c:perspective val="30"/>
    </c:view3D>
    <c:plotArea>
      <c:layout>
        <c:manualLayout>
          <c:layoutTarget val="inner"/>
          <c:xMode val="edge"/>
          <c:yMode val="edge"/>
          <c:x val="3.8286964129483812E-2"/>
          <c:y val="0.31083588509769688"/>
          <c:w val="0.61101771653543402"/>
          <c:h val="0.66050415573053367"/>
        </c:manualLayout>
      </c:layout>
      <c:pie3DChart>
        <c:varyColors val="1"/>
        <c:ser>
          <c:idx val="0"/>
          <c:order val="0"/>
          <c:tx>
            <c:strRef>
              <c:f>Sheet4!$B$6</c:f>
              <c:strCache>
                <c:ptCount val="1"/>
                <c:pt idx="0">
                  <c:v>Are methods specific to cluster RCTs described in 'Methods'?</c:v>
                </c:pt>
              </c:strCache>
            </c:strRef>
          </c:tx>
          <c:dLbls>
            <c:dLbl>
              <c:idx val="2"/>
              <c:delete val="1"/>
            </c:dLbl>
            <c:txPr>
              <a:bodyPr/>
              <a:lstStyle/>
              <a:p>
                <a:pPr>
                  <a:defRPr sz="2200"/>
                </a:pPr>
                <a:endParaRPr lang="en-US"/>
              </a:p>
            </c:txPr>
            <c:showPercent val="1"/>
          </c:dLbls>
          <c:cat>
            <c:strRef>
              <c:f>Sheet4!$C$5:$E$5</c:f>
              <c:strCache>
                <c:ptCount val="3"/>
                <c:pt idx="0">
                  <c:v>Yes</c:v>
                </c:pt>
                <c:pt idx="1">
                  <c:v>No</c:v>
                </c:pt>
                <c:pt idx="2">
                  <c:v>Not applicable</c:v>
                </c:pt>
              </c:strCache>
            </c:strRef>
          </c:cat>
          <c:val>
            <c:numRef>
              <c:f>Sheet4!$C$6:$E$6</c:f>
              <c:numCache>
                <c:formatCode>General</c:formatCode>
                <c:ptCount val="3"/>
                <c:pt idx="0">
                  <c:v>10</c:v>
                </c:pt>
                <c:pt idx="1">
                  <c:v>4</c:v>
                </c:pt>
                <c:pt idx="2">
                  <c:v>0</c:v>
                </c:pt>
              </c:numCache>
            </c:numRef>
          </c:val>
        </c:ser>
        <c:dLbls>
          <c:showVal val="1"/>
        </c:dLbls>
      </c:pie3DChart>
    </c:plotArea>
    <c:legend>
      <c:legendPos val="r"/>
      <c:layout>
        <c:manualLayout>
          <c:xMode val="edge"/>
          <c:yMode val="edge"/>
          <c:x val="0.65045369678864851"/>
          <c:y val="0.30686838624338642"/>
          <c:w val="0.33373848643266135"/>
          <c:h val="0.68742592592592577"/>
        </c:manualLayout>
      </c:layout>
      <c:txPr>
        <a:bodyPr/>
        <a:lstStyle/>
        <a:p>
          <a:pPr>
            <a:defRPr sz="2200"/>
          </a:pPr>
          <a:endParaRPr lang="en-US"/>
        </a:p>
      </c:txPr>
    </c:legend>
    <c:plotVisOnly val="1"/>
  </c:chart>
  <c:spPr>
    <a:ln>
      <a:solidFill>
        <a:schemeClr val="accent1">
          <a:alpha val="50000"/>
        </a:schemeClr>
      </a:solidFill>
    </a:ln>
  </c:sp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GB"/>
  <c:chart>
    <c:title>
      <c:tx>
        <c:rich>
          <a:bodyPr/>
          <a:lstStyle/>
          <a:p>
            <a:pPr>
              <a:defRPr/>
            </a:pPr>
            <a:r>
              <a:rPr lang="en-GB" sz="2200" dirty="0"/>
              <a:t>Are the cluster trials’ units of randomisation reported? </a:t>
            </a:r>
          </a:p>
        </c:rich>
      </c:tx>
      <c:layout/>
    </c:title>
    <c:view3D>
      <c:rotX val="30"/>
      <c:perspective val="30"/>
    </c:view3D>
    <c:plotArea>
      <c:layout>
        <c:manualLayout>
          <c:layoutTarget val="inner"/>
          <c:xMode val="edge"/>
          <c:yMode val="edge"/>
          <c:x val="4.6620297462817095E-2"/>
          <c:y val="0.33226455026455043"/>
          <c:w val="0.58117791054684254"/>
          <c:h val="0.62981646825396831"/>
        </c:manualLayout>
      </c:layout>
      <c:pie3DChart>
        <c:varyColors val="1"/>
        <c:ser>
          <c:idx val="0"/>
          <c:order val="0"/>
          <c:tx>
            <c:strRef>
              <c:f>Sheet4!$B$8</c:f>
              <c:strCache>
                <c:ptCount val="1"/>
                <c:pt idx="0">
                  <c:v>Are the cluster trials’ units of randomisation reported? </c:v>
                </c:pt>
              </c:strCache>
            </c:strRef>
          </c:tx>
          <c:dLbls>
            <c:dLbl>
              <c:idx val="2"/>
              <c:delete val="1"/>
            </c:dLbl>
            <c:txPr>
              <a:bodyPr/>
              <a:lstStyle/>
              <a:p>
                <a:pPr>
                  <a:defRPr sz="2200"/>
                </a:pPr>
                <a:endParaRPr lang="en-US"/>
              </a:p>
            </c:txPr>
            <c:showPercent val="1"/>
            <c:showLeaderLines val="1"/>
          </c:dLbls>
          <c:cat>
            <c:strRef>
              <c:f>Sheet4!$C$7:$E$7</c:f>
              <c:strCache>
                <c:ptCount val="3"/>
                <c:pt idx="0">
                  <c:v>Yes</c:v>
                </c:pt>
                <c:pt idx="1">
                  <c:v>No</c:v>
                </c:pt>
                <c:pt idx="2">
                  <c:v>Not applicable</c:v>
                </c:pt>
              </c:strCache>
            </c:strRef>
          </c:cat>
          <c:val>
            <c:numRef>
              <c:f>Sheet4!$C$8:$E$8</c:f>
              <c:numCache>
                <c:formatCode>General</c:formatCode>
                <c:ptCount val="3"/>
                <c:pt idx="0">
                  <c:v>13</c:v>
                </c:pt>
                <c:pt idx="1">
                  <c:v>1</c:v>
                </c:pt>
                <c:pt idx="2">
                  <c:v>0</c:v>
                </c:pt>
              </c:numCache>
            </c:numRef>
          </c:val>
        </c:ser>
        <c:dLbls>
          <c:showVal val="1"/>
        </c:dLbls>
      </c:pie3DChart>
    </c:plotArea>
    <c:legend>
      <c:legendPos val="r"/>
      <c:layout>
        <c:manualLayout>
          <c:xMode val="edge"/>
          <c:yMode val="edge"/>
          <c:x val="0.63464588000995792"/>
          <c:y val="0.30686838624338642"/>
          <c:w val="0.34954630321135183"/>
          <c:h val="0.66222751322751372"/>
        </c:manualLayout>
      </c:layout>
      <c:txPr>
        <a:bodyPr/>
        <a:lstStyle/>
        <a:p>
          <a:pPr>
            <a:defRPr sz="2200"/>
          </a:pPr>
          <a:endParaRPr lang="en-US"/>
        </a:p>
      </c:txPr>
    </c:legend>
    <c:plotVisOnly val="1"/>
  </c:chart>
  <c:spPr>
    <a:ln>
      <a:solidFill>
        <a:schemeClr val="accent1">
          <a:alpha val="50000"/>
        </a:schemeClr>
      </a:solidFill>
    </a:ln>
  </c:sp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GB"/>
  <c:chart>
    <c:title>
      <c:layout/>
      <c:spPr>
        <a:noFill/>
      </c:spPr>
      <c:txPr>
        <a:bodyPr/>
        <a:lstStyle/>
        <a:p>
          <a:pPr>
            <a:defRPr sz="2200"/>
          </a:pPr>
          <a:endParaRPr lang="en-US"/>
        </a:p>
      </c:txPr>
    </c:title>
    <c:view3D>
      <c:rotX val="30"/>
      <c:perspective val="30"/>
    </c:view3D>
    <c:plotArea>
      <c:layout>
        <c:manualLayout>
          <c:layoutTarget val="inner"/>
          <c:xMode val="edge"/>
          <c:yMode val="edge"/>
          <c:x val="5.2175853018372687E-2"/>
          <c:y val="0.42680820105820139"/>
          <c:w val="0.57041116919757673"/>
          <c:h val="0.57319179894179895"/>
        </c:manualLayout>
      </c:layout>
      <c:pie3DChart>
        <c:varyColors val="1"/>
        <c:ser>
          <c:idx val="0"/>
          <c:order val="0"/>
          <c:tx>
            <c:strRef>
              <c:f>Sheet4!$B$10</c:f>
              <c:strCache>
                <c:ptCount val="1"/>
                <c:pt idx="0">
                  <c:v>Are the cluster trials’ methods to account for clustering reported?</c:v>
                </c:pt>
              </c:strCache>
            </c:strRef>
          </c:tx>
          <c:dLbls>
            <c:dLbl>
              <c:idx val="2"/>
              <c:delete val="1"/>
            </c:dLbl>
            <c:txPr>
              <a:bodyPr/>
              <a:lstStyle/>
              <a:p>
                <a:pPr>
                  <a:defRPr sz="2200"/>
                </a:pPr>
                <a:endParaRPr lang="en-US"/>
              </a:p>
            </c:txPr>
            <c:showPercent val="1"/>
          </c:dLbls>
          <c:cat>
            <c:strRef>
              <c:f>Sheet4!$C$9:$E$9</c:f>
              <c:strCache>
                <c:ptCount val="3"/>
                <c:pt idx="0">
                  <c:v>Yes</c:v>
                </c:pt>
                <c:pt idx="1">
                  <c:v>No</c:v>
                </c:pt>
                <c:pt idx="2">
                  <c:v>Not applicable</c:v>
                </c:pt>
              </c:strCache>
            </c:strRef>
          </c:cat>
          <c:val>
            <c:numRef>
              <c:f>Sheet4!$C$10:$E$10</c:f>
              <c:numCache>
                <c:formatCode>General</c:formatCode>
                <c:ptCount val="3"/>
                <c:pt idx="0">
                  <c:v>10</c:v>
                </c:pt>
                <c:pt idx="1">
                  <c:v>4</c:v>
                </c:pt>
                <c:pt idx="2">
                  <c:v>0</c:v>
                </c:pt>
              </c:numCache>
            </c:numRef>
          </c:val>
        </c:ser>
      </c:pie3DChart>
    </c:plotArea>
    <c:legend>
      <c:legendPos val="r"/>
      <c:layout>
        <c:manualLayout>
          <c:xMode val="edge"/>
          <c:yMode val="edge"/>
          <c:x val="0.65045369678864851"/>
          <c:y val="0.35486111111111118"/>
          <c:w val="0.33373848643266135"/>
          <c:h val="0.61183068783068795"/>
        </c:manualLayout>
      </c:layout>
      <c:txPr>
        <a:bodyPr/>
        <a:lstStyle/>
        <a:p>
          <a:pPr>
            <a:defRPr sz="2200"/>
          </a:pPr>
          <a:endParaRPr lang="en-US"/>
        </a:p>
      </c:txPr>
    </c:legend>
    <c:plotVisOnly val="1"/>
  </c:chart>
  <c:spPr>
    <a:ln>
      <a:solidFill>
        <a:schemeClr val="accent1">
          <a:alpha val="50000"/>
        </a:schemeClr>
      </a:solidFill>
    </a:ln>
  </c:sp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GB"/>
  <c:chart>
    <c:title>
      <c:tx>
        <c:rich>
          <a:bodyPr/>
          <a:lstStyle/>
          <a:p>
            <a:pPr>
              <a:defRPr sz="2200"/>
            </a:pPr>
            <a:r>
              <a:rPr lang="en-US" sz="2200"/>
              <a:t>Are the cluster trials’ intracluster correlation coefficients reported?</a:t>
            </a:r>
          </a:p>
        </c:rich>
      </c:tx>
      <c:layout/>
    </c:title>
    <c:view3D>
      <c:rotX val="30"/>
      <c:perspective val="30"/>
    </c:view3D>
    <c:plotArea>
      <c:layout>
        <c:manualLayout>
          <c:layoutTarget val="inner"/>
          <c:xMode val="edge"/>
          <c:yMode val="edge"/>
          <c:x val="1.7352916770392496E-2"/>
          <c:y val="0.50920469576719551"/>
          <c:w val="0.51516886565430253"/>
          <c:h val="0.49079530423280432"/>
        </c:manualLayout>
      </c:layout>
      <c:pie3DChart>
        <c:varyColors val="1"/>
        <c:ser>
          <c:idx val="0"/>
          <c:order val="0"/>
          <c:tx>
            <c:strRef>
              <c:f>Sheet4!$B$12</c:f>
              <c:strCache>
                <c:ptCount val="1"/>
                <c:pt idx="0">
                  <c:v>Are the cluster trials’ Intracluster correlation coefficients reported?</c:v>
                </c:pt>
              </c:strCache>
            </c:strRef>
          </c:tx>
          <c:dLbls>
            <c:txPr>
              <a:bodyPr/>
              <a:lstStyle/>
              <a:p>
                <a:pPr>
                  <a:defRPr sz="2200"/>
                </a:pPr>
                <a:endParaRPr lang="en-US"/>
              </a:p>
            </c:txPr>
            <c:showPercent val="1"/>
          </c:dLbls>
          <c:cat>
            <c:strRef>
              <c:f>Sheet4!$C$11:$E$11</c:f>
              <c:strCache>
                <c:ptCount val="3"/>
                <c:pt idx="0">
                  <c:v>Yes</c:v>
                </c:pt>
                <c:pt idx="1">
                  <c:v>No</c:v>
                </c:pt>
                <c:pt idx="2">
                  <c:v>Not applicable</c:v>
                </c:pt>
              </c:strCache>
            </c:strRef>
          </c:cat>
          <c:val>
            <c:numRef>
              <c:f>Sheet4!$C$12:$E$12</c:f>
              <c:numCache>
                <c:formatCode>General</c:formatCode>
                <c:ptCount val="3"/>
                <c:pt idx="0">
                  <c:v>1</c:v>
                </c:pt>
                <c:pt idx="1">
                  <c:v>1</c:v>
                </c:pt>
                <c:pt idx="2">
                  <c:v>12</c:v>
                </c:pt>
              </c:numCache>
            </c:numRef>
          </c:val>
        </c:ser>
        <c:dLbls>
          <c:showVal val="1"/>
        </c:dLbls>
      </c:pie3DChart>
    </c:plotArea>
    <c:legend>
      <c:legendPos val="r"/>
      <c:layout>
        <c:manualLayout>
          <c:xMode val="edge"/>
          <c:yMode val="edge"/>
          <c:x val="0.65045369678864851"/>
          <c:y val="0.40105820105820117"/>
          <c:w val="0.33373848643266135"/>
          <c:h val="0.59083201058201051"/>
        </c:manualLayout>
      </c:layout>
      <c:txPr>
        <a:bodyPr/>
        <a:lstStyle/>
        <a:p>
          <a:pPr>
            <a:defRPr sz="2200"/>
          </a:pPr>
          <a:endParaRPr lang="en-US"/>
        </a:p>
      </c:txPr>
    </c:legend>
    <c:plotVisOnly val="1"/>
  </c:chart>
  <c:spPr>
    <a:ln>
      <a:solidFill>
        <a:schemeClr val="accent1">
          <a:alpha val="50000"/>
        </a:schemeClr>
      </a:solidFill>
    </a:ln>
  </c:sp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GB"/>
  <c:chart>
    <c:title>
      <c:layout/>
      <c:txPr>
        <a:bodyPr/>
        <a:lstStyle/>
        <a:p>
          <a:pPr>
            <a:defRPr sz="2000"/>
          </a:pPr>
          <a:endParaRPr lang="en-US"/>
        </a:p>
      </c:txPr>
    </c:title>
    <c:view3D>
      <c:rotX val="30"/>
      <c:perspective val="30"/>
    </c:view3D>
    <c:plotArea>
      <c:layout>
        <c:manualLayout>
          <c:layoutTarget val="inner"/>
          <c:xMode val="edge"/>
          <c:yMode val="edge"/>
          <c:x val="0"/>
          <c:y val="0.45737136243386256"/>
          <c:w val="0.56339307941249683"/>
          <c:h val="0.51106779100529076"/>
        </c:manualLayout>
      </c:layout>
      <c:pie3DChart>
        <c:varyColors val="1"/>
        <c:ser>
          <c:idx val="0"/>
          <c:order val="0"/>
          <c:tx>
            <c:strRef>
              <c:f>Sheet4!$B$14</c:f>
              <c:strCache>
                <c:ptCount val="1"/>
                <c:pt idx="0">
                  <c:v>Are the cluster trials’ average cluster size (or number of clusters and number of patients) reported?</c:v>
                </c:pt>
              </c:strCache>
            </c:strRef>
          </c:tx>
          <c:dLbls>
            <c:txPr>
              <a:bodyPr/>
              <a:lstStyle/>
              <a:p>
                <a:pPr>
                  <a:defRPr sz="2200"/>
                </a:pPr>
                <a:endParaRPr lang="en-US"/>
              </a:p>
            </c:txPr>
            <c:showPercent val="1"/>
            <c:showLeaderLines val="1"/>
          </c:dLbls>
          <c:cat>
            <c:strRef>
              <c:f>Sheet4!$C$13:$E$13</c:f>
              <c:strCache>
                <c:ptCount val="3"/>
                <c:pt idx="0">
                  <c:v>Yes</c:v>
                </c:pt>
                <c:pt idx="1">
                  <c:v>No</c:v>
                </c:pt>
                <c:pt idx="2">
                  <c:v>Not applicable</c:v>
                </c:pt>
              </c:strCache>
            </c:strRef>
          </c:cat>
          <c:val>
            <c:numRef>
              <c:f>Sheet4!$C$14:$E$14</c:f>
              <c:numCache>
                <c:formatCode>General</c:formatCode>
                <c:ptCount val="3"/>
                <c:pt idx="0">
                  <c:v>3</c:v>
                </c:pt>
                <c:pt idx="1">
                  <c:v>5</c:v>
                </c:pt>
                <c:pt idx="2">
                  <c:v>1</c:v>
                </c:pt>
              </c:numCache>
            </c:numRef>
          </c:val>
        </c:ser>
        <c:dLbls>
          <c:showVal val="1"/>
        </c:dLbls>
      </c:pie3DChart>
    </c:plotArea>
    <c:legend>
      <c:legendPos val="r"/>
      <c:layout>
        <c:manualLayout>
          <c:xMode val="edge"/>
          <c:yMode val="edge"/>
          <c:x val="0.58985706580366737"/>
          <c:y val="0.35628902116402128"/>
          <c:w val="0.39433511741764188"/>
          <c:h val="0.63702910052910111"/>
        </c:manualLayout>
      </c:layout>
      <c:txPr>
        <a:bodyPr/>
        <a:lstStyle/>
        <a:p>
          <a:pPr>
            <a:defRPr sz="2200"/>
          </a:pPr>
          <a:endParaRPr lang="en-US"/>
        </a:p>
      </c:txPr>
    </c:legend>
    <c:plotVisOnly val="1"/>
  </c:chart>
  <c:spPr>
    <a:ln>
      <a:solidFill>
        <a:srgbClr val="4F81BD">
          <a:alpha val="50000"/>
        </a:srgbClr>
      </a:solidFill>
    </a:ln>
  </c:sp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GB"/>
  <c:chart>
    <c:title>
      <c:tx>
        <c:rich>
          <a:bodyPr/>
          <a:lstStyle/>
          <a:p>
            <a:pPr>
              <a:defRPr sz="2000"/>
            </a:pPr>
            <a:r>
              <a:rPr lang="en-US" sz="2000"/>
              <a:t>What information is given regarding cluster RCTs in 'Description of studies'?</a:t>
            </a:r>
          </a:p>
        </c:rich>
      </c:tx>
      <c:layout/>
    </c:title>
    <c:view3D>
      <c:rotX val="30"/>
      <c:perspective val="30"/>
    </c:view3D>
    <c:plotArea>
      <c:layout>
        <c:manualLayout>
          <c:layoutTarget val="inner"/>
          <c:xMode val="edge"/>
          <c:yMode val="edge"/>
          <c:x val="4.9186789151356186E-2"/>
          <c:y val="0.4495009920634922"/>
          <c:w val="0.5514453157414323"/>
          <c:h val="0.50504927248677289"/>
        </c:manualLayout>
      </c:layout>
      <c:pie3DChart>
        <c:varyColors val="1"/>
        <c:ser>
          <c:idx val="0"/>
          <c:order val="0"/>
          <c:tx>
            <c:strRef>
              <c:f>Sheet3!$A$16:$B$16</c:f>
              <c:strCache>
                <c:ptCount val="1"/>
                <c:pt idx="0">
                  <c:v>8  What information is given regarding cluster RCTs in Description of studies?</c:v>
                </c:pt>
              </c:strCache>
            </c:strRef>
          </c:tx>
          <c:dLbls>
            <c:txPr>
              <a:bodyPr/>
              <a:lstStyle/>
              <a:p>
                <a:pPr>
                  <a:defRPr sz="2000"/>
                </a:pPr>
                <a:endParaRPr lang="en-US"/>
              </a:p>
            </c:txPr>
            <c:showPercent val="1"/>
            <c:showLeaderLines val="1"/>
          </c:dLbls>
          <c:cat>
            <c:strRef>
              <c:f>Sheet3!$C$15:$J$15</c:f>
              <c:strCache>
                <c:ptCount val="8"/>
                <c:pt idx="0">
                  <c:v>Identified cluster RCTs</c:v>
                </c:pt>
                <c:pt idx="1">
                  <c:v>Unit of randomisation</c:v>
                </c:pt>
                <c:pt idx="2">
                  <c:v>Number of clusters</c:v>
                </c:pt>
                <c:pt idx="3">
                  <c:v>Number of patients</c:v>
                </c:pt>
                <c:pt idx="4">
                  <c:v>Whether the trial's analyses cluster adjusted.</c:v>
                </c:pt>
                <c:pt idx="5">
                  <c:v>Method to adjust trials analyses for clustering</c:v>
                </c:pt>
                <c:pt idx="6">
                  <c:v>Intracluster correlation coefficient </c:v>
                </c:pt>
                <c:pt idx="7">
                  <c:v>No information</c:v>
                </c:pt>
              </c:strCache>
            </c:strRef>
          </c:cat>
          <c:val>
            <c:numRef>
              <c:f>Sheet3!$C$16:$J$16</c:f>
              <c:numCache>
                <c:formatCode>General</c:formatCode>
                <c:ptCount val="8"/>
                <c:pt idx="0">
                  <c:v>12</c:v>
                </c:pt>
                <c:pt idx="1">
                  <c:v>8</c:v>
                </c:pt>
                <c:pt idx="2">
                  <c:v>6</c:v>
                </c:pt>
                <c:pt idx="3">
                  <c:v>5</c:v>
                </c:pt>
                <c:pt idx="4">
                  <c:v>6</c:v>
                </c:pt>
                <c:pt idx="5">
                  <c:v>4</c:v>
                </c:pt>
                <c:pt idx="6">
                  <c:v>1</c:v>
                </c:pt>
                <c:pt idx="7">
                  <c:v>1</c:v>
                </c:pt>
              </c:numCache>
            </c:numRef>
          </c:val>
        </c:ser>
        <c:dLbls>
          <c:showVal val="1"/>
        </c:dLbls>
      </c:pie3DChart>
    </c:plotArea>
    <c:legend>
      <c:legendPos val="r"/>
      <c:layout>
        <c:manualLayout>
          <c:xMode val="edge"/>
          <c:yMode val="edge"/>
          <c:x val="0.60461123558210972"/>
          <c:y val="0.35235846560846601"/>
          <c:w val="0.37872209775122406"/>
          <c:h val="0.64205886243386312"/>
        </c:manualLayout>
      </c:layout>
      <c:txPr>
        <a:bodyPr/>
        <a:lstStyle/>
        <a:p>
          <a:pPr>
            <a:defRPr sz="800"/>
          </a:pPr>
          <a:endParaRPr lang="en-US"/>
        </a:p>
      </c:txPr>
    </c:legend>
    <c:plotVisOnly val="1"/>
  </c:chart>
  <c:spPr>
    <a:ln>
      <a:solidFill>
        <a:srgbClr val="4F81BD">
          <a:alpha val="50000"/>
        </a:srgbClr>
      </a:solidFill>
    </a:ln>
  </c:sp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GB"/>
  <c:chart>
    <c:title>
      <c:tx>
        <c:rich>
          <a:bodyPr/>
          <a:lstStyle/>
          <a:p>
            <a:pPr>
              <a:defRPr sz="1900"/>
            </a:pPr>
            <a:r>
              <a:rPr lang="en-US" sz="1900" dirty="0"/>
              <a:t> What information is given regarding cluster RCTs in 'Characteristics of studies'?</a:t>
            </a:r>
          </a:p>
        </c:rich>
      </c:tx>
      <c:layout/>
    </c:title>
    <c:view3D>
      <c:rotX val="30"/>
      <c:perspective val="30"/>
    </c:view3D>
    <c:plotArea>
      <c:layout>
        <c:manualLayout>
          <c:layoutTarget val="inner"/>
          <c:xMode val="edge"/>
          <c:yMode val="edge"/>
          <c:x val="6.5853455818022863E-2"/>
          <c:y val="0.43399168853893261"/>
          <c:w val="0.57472769028871529"/>
          <c:h val="0.52981773111694275"/>
        </c:manualLayout>
      </c:layout>
      <c:pie3DChart>
        <c:varyColors val="1"/>
        <c:ser>
          <c:idx val="0"/>
          <c:order val="0"/>
          <c:tx>
            <c:strRef>
              <c:f>Sheet3!$B$18</c:f>
              <c:strCache>
                <c:ptCount val="1"/>
                <c:pt idx="0">
                  <c:v> What information is given regarding cluster RCTs in Characteristics of studies?</c:v>
                </c:pt>
              </c:strCache>
            </c:strRef>
          </c:tx>
          <c:dLbls>
            <c:dLbl>
              <c:idx val="5"/>
              <c:layout>
                <c:manualLayout>
                  <c:x val="-6.791106547174508E-2"/>
                  <c:y val="-6.5113756613756624E-2"/>
                </c:manualLayout>
              </c:layout>
              <c:showPercent val="1"/>
            </c:dLbl>
            <c:dLbl>
              <c:idx val="6"/>
              <c:layout>
                <c:manualLayout>
                  <c:x val="7.4828852377396074E-3"/>
                  <c:y val="-8.0670965608465636E-2"/>
                </c:manualLayout>
              </c:layout>
              <c:showPercent val="1"/>
            </c:dLbl>
            <c:dLbl>
              <c:idx val="7"/>
              <c:layout>
                <c:manualLayout>
                  <c:x val="6.8635901584930714E-2"/>
                  <c:y val="-1.0880952380952385E-2"/>
                </c:manualLayout>
              </c:layout>
              <c:showPercent val="1"/>
            </c:dLbl>
            <c:txPr>
              <a:bodyPr/>
              <a:lstStyle/>
              <a:p>
                <a:pPr>
                  <a:defRPr sz="2000"/>
                </a:pPr>
                <a:endParaRPr lang="en-US"/>
              </a:p>
            </c:txPr>
            <c:showPercent val="1"/>
            <c:showLeaderLines val="1"/>
          </c:dLbls>
          <c:cat>
            <c:strRef>
              <c:f>Sheet3!$C$17:$J$17</c:f>
              <c:strCache>
                <c:ptCount val="8"/>
                <c:pt idx="0">
                  <c:v>Identified cluster RCTs</c:v>
                </c:pt>
                <c:pt idx="1">
                  <c:v>Unit of randomisation</c:v>
                </c:pt>
                <c:pt idx="2">
                  <c:v>Number of clusters</c:v>
                </c:pt>
                <c:pt idx="3">
                  <c:v>Number of patients</c:v>
                </c:pt>
                <c:pt idx="4">
                  <c:v>Whether the trial's analyses cluster adjusted.</c:v>
                </c:pt>
                <c:pt idx="5">
                  <c:v>Method to adjust trials analyses for clustering</c:v>
                </c:pt>
                <c:pt idx="6">
                  <c:v>ICC</c:v>
                </c:pt>
                <c:pt idx="7">
                  <c:v>Average cluster size</c:v>
                </c:pt>
              </c:strCache>
            </c:strRef>
          </c:cat>
          <c:val>
            <c:numRef>
              <c:f>Sheet3!$C$18:$J$18</c:f>
              <c:numCache>
                <c:formatCode>General</c:formatCode>
                <c:ptCount val="8"/>
                <c:pt idx="0">
                  <c:v>13</c:v>
                </c:pt>
                <c:pt idx="1">
                  <c:v>7</c:v>
                </c:pt>
                <c:pt idx="2">
                  <c:v>13</c:v>
                </c:pt>
                <c:pt idx="3">
                  <c:v>14</c:v>
                </c:pt>
                <c:pt idx="4">
                  <c:v>3</c:v>
                </c:pt>
                <c:pt idx="5">
                  <c:v>1</c:v>
                </c:pt>
                <c:pt idx="6">
                  <c:v>1</c:v>
                </c:pt>
                <c:pt idx="7">
                  <c:v>1</c:v>
                </c:pt>
              </c:numCache>
            </c:numRef>
          </c:val>
        </c:ser>
        <c:dLbls>
          <c:showVal val="1"/>
        </c:dLbls>
      </c:pie3DChart>
    </c:plotArea>
    <c:legend>
      <c:legendPos val="r"/>
      <c:layout>
        <c:manualLayout>
          <c:xMode val="edge"/>
          <c:yMode val="edge"/>
          <c:x val="0.65365682414698256"/>
          <c:y val="0.26910141440653174"/>
          <c:w val="0.32967650918635255"/>
          <c:h val="0.69756124234470762"/>
        </c:manualLayout>
      </c:layout>
      <c:txPr>
        <a:bodyPr/>
        <a:lstStyle/>
        <a:p>
          <a:pPr>
            <a:defRPr sz="800"/>
          </a:pPr>
          <a:endParaRPr lang="en-US"/>
        </a:p>
      </c:txPr>
    </c:legend>
    <c:plotVisOnly val="1"/>
  </c:chart>
  <c:spPr>
    <a:ln>
      <a:solidFill>
        <a:schemeClr val="accent1">
          <a:alpha val="50000"/>
        </a:schemeClr>
      </a:solidFill>
    </a:ln>
  </c:sp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11C996-E001-445F-9C2F-6E9B98BD752A}" type="datetimeFigureOut">
              <a:rPr lang="en-US" smtClean="0"/>
              <a:pPr/>
              <a:t>7/20/2010</a:t>
            </a:fld>
            <a:endParaRPr lang="en-GB"/>
          </a:p>
        </p:txBody>
      </p:sp>
      <p:sp>
        <p:nvSpPr>
          <p:cNvPr id="4" name="Slide Image Placeholder 3"/>
          <p:cNvSpPr>
            <a:spLocks noGrp="1" noRot="1" noChangeAspect="1"/>
          </p:cNvSpPr>
          <p:nvPr>
            <p:ph type="sldImg" idx="2"/>
          </p:nvPr>
        </p:nvSpPr>
        <p:spPr>
          <a:xfrm>
            <a:off x="2216150" y="685800"/>
            <a:ext cx="24257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75B323-B268-4459-B5F0-C87645954C93}"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D75B323-B268-4459-B5F0-C87645954C93}" type="slidenum">
              <a:rPr lang="en-GB" smtClean="0"/>
              <a:pPr/>
              <a:t>1</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998" y="13298398"/>
            <a:ext cx="25737979" cy="9176087"/>
          </a:xfrm>
        </p:spPr>
        <p:txBody>
          <a:bodyPr/>
          <a:lstStyle/>
          <a:p>
            <a:r>
              <a:rPr lang="en-US" smtClean="0"/>
              <a:t>Click to edit Master title style</a:t>
            </a:r>
            <a:endParaRPr lang="en-GB"/>
          </a:p>
        </p:txBody>
      </p:sp>
      <p:sp>
        <p:nvSpPr>
          <p:cNvPr id="3" name="Subtitle 2"/>
          <p:cNvSpPr>
            <a:spLocks noGrp="1"/>
          </p:cNvSpPr>
          <p:nvPr>
            <p:ph type="subTitle" idx="1"/>
          </p:nvPr>
        </p:nvSpPr>
        <p:spPr>
          <a:xfrm>
            <a:off x="4541996" y="24258164"/>
            <a:ext cx="21195983" cy="10939956"/>
          </a:xfrm>
        </p:spPr>
        <p:txBody>
          <a:bodyPr/>
          <a:lstStyle>
            <a:lvl1pPr marL="0" indent="0" algn="ctr">
              <a:buNone/>
              <a:defRPr>
                <a:solidFill>
                  <a:schemeClr val="tx1">
                    <a:tint val="75000"/>
                  </a:schemeClr>
                </a:solidFill>
              </a:defRPr>
            </a:lvl1pPr>
            <a:lvl2pPr marL="2087804" indent="0" algn="ctr">
              <a:buNone/>
              <a:defRPr>
                <a:solidFill>
                  <a:schemeClr val="tx1">
                    <a:tint val="75000"/>
                  </a:schemeClr>
                </a:solidFill>
              </a:defRPr>
            </a:lvl2pPr>
            <a:lvl3pPr marL="4175613" indent="0" algn="ctr">
              <a:buNone/>
              <a:defRPr>
                <a:solidFill>
                  <a:schemeClr val="tx1">
                    <a:tint val="75000"/>
                  </a:schemeClr>
                </a:solidFill>
              </a:defRPr>
            </a:lvl3pPr>
            <a:lvl4pPr marL="6263417" indent="0" algn="ctr">
              <a:buNone/>
              <a:defRPr>
                <a:solidFill>
                  <a:schemeClr val="tx1">
                    <a:tint val="75000"/>
                  </a:schemeClr>
                </a:solidFill>
              </a:defRPr>
            </a:lvl4pPr>
            <a:lvl5pPr marL="8351221" indent="0" algn="ctr">
              <a:buNone/>
              <a:defRPr>
                <a:solidFill>
                  <a:schemeClr val="tx1">
                    <a:tint val="75000"/>
                  </a:schemeClr>
                </a:solidFill>
              </a:defRPr>
            </a:lvl5pPr>
            <a:lvl6pPr marL="10439030" indent="0" algn="ctr">
              <a:buNone/>
              <a:defRPr>
                <a:solidFill>
                  <a:schemeClr val="tx1">
                    <a:tint val="75000"/>
                  </a:schemeClr>
                </a:solidFill>
              </a:defRPr>
            </a:lvl6pPr>
            <a:lvl7pPr marL="12526834" indent="0" algn="ctr">
              <a:buNone/>
              <a:defRPr>
                <a:solidFill>
                  <a:schemeClr val="tx1">
                    <a:tint val="75000"/>
                  </a:schemeClr>
                </a:solidFill>
              </a:defRPr>
            </a:lvl7pPr>
            <a:lvl8pPr marL="14614639" indent="0" algn="ctr">
              <a:buNone/>
              <a:defRPr>
                <a:solidFill>
                  <a:schemeClr val="tx1">
                    <a:tint val="75000"/>
                  </a:schemeClr>
                </a:solidFill>
              </a:defRPr>
            </a:lvl8pPr>
            <a:lvl9pPr marL="16702447"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B971249-6FEF-4C20-93E7-7ECF94854504}" type="datetimeFigureOut">
              <a:rPr lang="en-US" smtClean="0"/>
              <a:pPr/>
              <a:t>7/20/2010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15C53E-A0CE-4792-A200-B1817CFA4C3D}"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B971249-6FEF-4C20-93E7-7ECF94854504}" type="datetimeFigureOut">
              <a:rPr lang="en-US" smtClean="0"/>
              <a:pPr/>
              <a:t>7/20/2010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15C53E-A0CE-4792-A200-B1817CFA4C3D}"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698227" y="10702131"/>
            <a:ext cx="22557528" cy="22799503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015126" y="10702131"/>
            <a:ext cx="67178439" cy="227995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B971249-6FEF-4C20-93E7-7ECF94854504}" type="datetimeFigureOut">
              <a:rPr lang="en-US" smtClean="0"/>
              <a:pPr/>
              <a:t>7/20/2010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15C53E-A0CE-4792-A200-B1817CFA4C3D}"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B971249-6FEF-4C20-93E7-7ECF94854504}" type="datetimeFigureOut">
              <a:rPr lang="en-US" smtClean="0"/>
              <a:pPr/>
              <a:t>7/20/2010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15C53E-A0CE-4792-A200-B1817CFA4C3D}"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91909" y="27508450"/>
            <a:ext cx="25737979" cy="8502249"/>
          </a:xfrm>
        </p:spPr>
        <p:txBody>
          <a:bodyPr anchor="t"/>
          <a:lstStyle>
            <a:lvl1pPr algn="l">
              <a:defRPr sz="18300" b="1" cap="all"/>
            </a:lvl1pPr>
          </a:lstStyle>
          <a:p>
            <a:r>
              <a:rPr lang="en-US" smtClean="0"/>
              <a:t>Click to edit Master title style</a:t>
            </a:r>
            <a:endParaRPr lang="en-GB"/>
          </a:p>
        </p:txBody>
      </p:sp>
      <p:sp>
        <p:nvSpPr>
          <p:cNvPr id="3" name="Text Placeholder 2"/>
          <p:cNvSpPr>
            <a:spLocks noGrp="1"/>
          </p:cNvSpPr>
          <p:nvPr>
            <p:ph type="body" idx="1"/>
          </p:nvPr>
        </p:nvSpPr>
        <p:spPr>
          <a:xfrm>
            <a:off x="2391909" y="18144082"/>
            <a:ext cx="25737979" cy="9364362"/>
          </a:xfrm>
        </p:spPr>
        <p:txBody>
          <a:bodyPr anchor="b"/>
          <a:lstStyle>
            <a:lvl1pPr marL="0" indent="0">
              <a:buNone/>
              <a:defRPr sz="9100">
                <a:solidFill>
                  <a:schemeClr val="tx1">
                    <a:tint val="75000"/>
                  </a:schemeClr>
                </a:solidFill>
              </a:defRPr>
            </a:lvl1pPr>
            <a:lvl2pPr marL="2087804" indent="0">
              <a:buNone/>
              <a:defRPr sz="8200">
                <a:solidFill>
                  <a:schemeClr val="tx1">
                    <a:tint val="75000"/>
                  </a:schemeClr>
                </a:solidFill>
              </a:defRPr>
            </a:lvl2pPr>
            <a:lvl3pPr marL="4175613" indent="0">
              <a:buNone/>
              <a:defRPr sz="7300">
                <a:solidFill>
                  <a:schemeClr val="tx1">
                    <a:tint val="75000"/>
                  </a:schemeClr>
                </a:solidFill>
              </a:defRPr>
            </a:lvl3pPr>
            <a:lvl4pPr marL="6263417" indent="0">
              <a:buNone/>
              <a:defRPr sz="6400">
                <a:solidFill>
                  <a:schemeClr val="tx1">
                    <a:tint val="75000"/>
                  </a:schemeClr>
                </a:solidFill>
              </a:defRPr>
            </a:lvl4pPr>
            <a:lvl5pPr marL="8351221" indent="0">
              <a:buNone/>
              <a:defRPr sz="6400">
                <a:solidFill>
                  <a:schemeClr val="tx1">
                    <a:tint val="75000"/>
                  </a:schemeClr>
                </a:solidFill>
              </a:defRPr>
            </a:lvl5pPr>
            <a:lvl6pPr marL="10439030" indent="0">
              <a:buNone/>
              <a:defRPr sz="6400">
                <a:solidFill>
                  <a:schemeClr val="tx1">
                    <a:tint val="75000"/>
                  </a:schemeClr>
                </a:solidFill>
              </a:defRPr>
            </a:lvl6pPr>
            <a:lvl7pPr marL="12526834" indent="0">
              <a:buNone/>
              <a:defRPr sz="6400">
                <a:solidFill>
                  <a:schemeClr val="tx1">
                    <a:tint val="75000"/>
                  </a:schemeClr>
                </a:solidFill>
              </a:defRPr>
            </a:lvl7pPr>
            <a:lvl8pPr marL="14614639" indent="0">
              <a:buNone/>
              <a:defRPr sz="6400">
                <a:solidFill>
                  <a:schemeClr val="tx1">
                    <a:tint val="75000"/>
                  </a:schemeClr>
                </a:solidFill>
              </a:defRPr>
            </a:lvl8pPr>
            <a:lvl9pPr marL="16702447" indent="0">
              <a:buNone/>
              <a:defRPr sz="6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971249-6FEF-4C20-93E7-7ECF94854504}" type="datetimeFigureOut">
              <a:rPr lang="en-US" smtClean="0"/>
              <a:pPr/>
              <a:t>7/20/2010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15C53E-A0CE-4792-A200-B1817CFA4C3D}"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015126" y="62349824"/>
            <a:ext cx="44867985" cy="176347340"/>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387773" y="62349824"/>
            <a:ext cx="44867982" cy="176347340"/>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B971249-6FEF-4C20-93E7-7ECF94854504}" type="datetimeFigureOut">
              <a:rPr lang="en-US" smtClean="0"/>
              <a:pPr/>
              <a:t>7/20/2010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F15C53E-A0CE-4792-A200-B1817CFA4C3D}"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3999" y="1714326"/>
            <a:ext cx="27251978" cy="7134754"/>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1513999" y="9582375"/>
            <a:ext cx="13378914" cy="3993477"/>
          </a:xfrm>
        </p:spPr>
        <p:txBody>
          <a:bodyPr anchor="b"/>
          <a:lstStyle>
            <a:lvl1pPr marL="0" indent="0">
              <a:buNone/>
              <a:defRPr sz="11000" b="1"/>
            </a:lvl1pPr>
            <a:lvl2pPr marL="2087804" indent="0">
              <a:buNone/>
              <a:defRPr sz="9100" b="1"/>
            </a:lvl2pPr>
            <a:lvl3pPr marL="4175613" indent="0">
              <a:buNone/>
              <a:defRPr sz="8200" b="1"/>
            </a:lvl3pPr>
            <a:lvl4pPr marL="6263417" indent="0">
              <a:buNone/>
              <a:defRPr sz="7300" b="1"/>
            </a:lvl4pPr>
            <a:lvl5pPr marL="8351221" indent="0">
              <a:buNone/>
              <a:defRPr sz="7300" b="1"/>
            </a:lvl5pPr>
            <a:lvl6pPr marL="10439030" indent="0">
              <a:buNone/>
              <a:defRPr sz="7300" b="1"/>
            </a:lvl6pPr>
            <a:lvl7pPr marL="12526834" indent="0">
              <a:buNone/>
              <a:defRPr sz="7300" b="1"/>
            </a:lvl7pPr>
            <a:lvl8pPr marL="14614639" indent="0">
              <a:buNone/>
              <a:defRPr sz="7300" b="1"/>
            </a:lvl8pPr>
            <a:lvl9pPr marL="16702447" indent="0">
              <a:buNone/>
              <a:defRPr sz="7300" b="1"/>
            </a:lvl9pPr>
          </a:lstStyle>
          <a:p>
            <a:pPr lvl="0"/>
            <a:r>
              <a:rPr lang="en-US" smtClean="0"/>
              <a:t>Click to edit Master text styles</a:t>
            </a:r>
          </a:p>
        </p:txBody>
      </p:sp>
      <p:sp>
        <p:nvSpPr>
          <p:cNvPr id="4" name="Content Placeholder 3"/>
          <p:cNvSpPr>
            <a:spLocks noGrp="1"/>
          </p:cNvSpPr>
          <p:nvPr>
            <p:ph sz="half" idx="2"/>
          </p:nvPr>
        </p:nvSpPr>
        <p:spPr>
          <a:xfrm>
            <a:off x="1513999" y="13575852"/>
            <a:ext cx="13378914" cy="24664452"/>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15381808" y="9582375"/>
            <a:ext cx="13384170" cy="3993477"/>
          </a:xfrm>
        </p:spPr>
        <p:txBody>
          <a:bodyPr anchor="b"/>
          <a:lstStyle>
            <a:lvl1pPr marL="0" indent="0">
              <a:buNone/>
              <a:defRPr sz="11000" b="1"/>
            </a:lvl1pPr>
            <a:lvl2pPr marL="2087804" indent="0">
              <a:buNone/>
              <a:defRPr sz="9100" b="1"/>
            </a:lvl2pPr>
            <a:lvl3pPr marL="4175613" indent="0">
              <a:buNone/>
              <a:defRPr sz="8200" b="1"/>
            </a:lvl3pPr>
            <a:lvl4pPr marL="6263417" indent="0">
              <a:buNone/>
              <a:defRPr sz="7300" b="1"/>
            </a:lvl4pPr>
            <a:lvl5pPr marL="8351221" indent="0">
              <a:buNone/>
              <a:defRPr sz="7300" b="1"/>
            </a:lvl5pPr>
            <a:lvl6pPr marL="10439030" indent="0">
              <a:buNone/>
              <a:defRPr sz="7300" b="1"/>
            </a:lvl6pPr>
            <a:lvl7pPr marL="12526834" indent="0">
              <a:buNone/>
              <a:defRPr sz="7300" b="1"/>
            </a:lvl7pPr>
            <a:lvl8pPr marL="14614639" indent="0">
              <a:buNone/>
              <a:defRPr sz="7300" b="1"/>
            </a:lvl8pPr>
            <a:lvl9pPr marL="16702447" indent="0">
              <a:buNone/>
              <a:defRPr sz="7300" b="1"/>
            </a:lvl9pPr>
          </a:lstStyle>
          <a:p>
            <a:pPr lvl="0"/>
            <a:r>
              <a:rPr lang="en-US" smtClean="0"/>
              <a:t>Click to edit Master text styles</a:t>
            </a:r>
          </a:p>
        </p:txBody>
      </p:sp>
      <p:sp>
        <p:nvSpPr>
          <p:cNvPr id="6" name="Content Placeholder 5"/>
          <p:cNvSpPr>
            <a:spLocks noGrp="1"/>
          </p:cNvSpPr>
          <p:nvPr>
            <p:ph sz="quarter" idx="4"/>
          </p:nvPr>
        </p:nvSpPr>
        <p:spPr>
          <a:xfrm>
            <a:off x="15381808" y="13575852"/>
            <a:ext cx="13384170" cy="24664452"/>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B971249-6FEF-4C20-93E7-7ECF94854504}" type="datetimeFigureOut">
              <a:rPr lang="en-US" smtClean="0"/>
              <a:pPr/>
              <a:t>7/20/2010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F15C53E-A0CE-4792-A200-B1817CFA4C3D}"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B971249-6FEF-4C20-93E7-7ECF94854504}" type="datetimeFigureOut">
              <a:rPr lang="en-US" smtClean="0"/>
              <a:pPr/>
              <a:t>7/20/2010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F15C53E-A0CE-4792-A200-B1817CFA4C3D}"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971249-6FEF-4C20-93E7-7ECF94854504}" type="datetimeFigureOut">
              <a:rPr lang="en-US" smtClean="0"/>
              <a:pPr/>
              <a:t>7/20/2010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F15C53E-A0CE-4792-A200-B1817CFA4C3D}"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4004" y="1704413"/>
            <a:ext cx="9961903" cy="7253667"/>
          </a:xfrm>
        </p:spPr>
        <p:txBody>
          <a:bodyPr anchor="b"/>
          <a:lstStyle>
            <a:lvl1pPr algn="l">
              <a:defRPr sz="9100" b="1"/>
            </a:lvl1pPr>
          </a:lstStyle>
          <a:p>
            <a:r>
              <a:rPr lang="en-US" smtClean="0"/>
              <a:t>Click to edit Master title style</a:t>
            </a:r>
            <a:endParaRPr lang="en-GB"/>
          </a:p>
        </p:txBody>
      </p:sp>
      <p:sp>
        <p:nvSpPr>
          <p:cNvPr id="3" name="Content Placeholder 2"/>
          <p:cNvSpPr>
            <a:spLocks noGrp="1"/>
          </p:cNvSpPr>
          <p:nvPr>
            <p:ph idx="1"/>
          </p:nvPr>
        </p:nvSpPr>
        <p:spPr>
          <a:xfrm>
            <a:off x="11838629" y="1704423"/>
            <a:ext cx="16927347" cy="36535890"/>
          </a:xfrm>
        </p:spPr>
        <p:txBody>
          <a:bodyPr/>
          <a:lstStyle>
            <a:lvl1pPr>
              <a:defRPr sz="14600"/>
            </a:lvl1pPr>
            <a:lvl2pPr>
              <a:defRPr sz="12800"/>
            </a:lvl2pPr>
            <a:lvl3pPr>
              <a:defRPr sz="11000"/>
            </a:lvl3pPr>
            <a:lvl4pPr>
              <a:defRPr sz="9100"/>
            </a:lvl4pPr>
            <a:lvl5pPr>
              <a:defRPr sz="9100"/>
            </a:lvl5pPr>
            <a:lvl6pPr>
              <a:defRPr sz="9100"/>
            </a:lvl6pPr>
            <a:lvl7pPr>
              <a:defRPr sz="9100"/>
            </a:lvl7pPr>
            <a:lvl8pPr>
              <a:defRPr sz="9100"/>
            </a:lvl8pPr>
            <a:lvl9pPr>
              <a:defRPr sz="9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1514004" y="8958090"/>
            <a:ext cx="9961903" cy="29282223"/>
          </a:xfrm>
        </p:spPr>
        <p:txBody>
          <a:bodyPr/>
          <a:lstStyle>
            <a:lvl1pPr marL="0" indent="0">
              <a:buNone/>
              <a:defRPr sz="6400"/>
            </a:lvl1pPr>
            <a:lvl2pPr marL="2087804" indent="0">
              <a:buNone/>
              <a:defRPr sz="5500"/>
            </a:lvl2pPr>
            <a:lvl3pPr marL="4175613" indent="0">
              <a:buNone/>
              <a:defRPr sz="4600"/>
            </a:lvl3pPr>
            <a:lvl4pPr marL="6263417" indent="0">
              <a:buNone/>
              <a:defRPr sz="4100"/>
            </a:lvl4pPr>
            <a:lvl5pPr marL="8351221" indent="0">
              <a:buNone/>
              <a:defRPr sz="4100"/>
            </a:lvl5pPr>
            <a:lvl6pPr marL="10439030" indent="0">
              <a:buNone/>
              <a:defRPr sz="4100"/>
            </a:lvl6pPr>
            <a:lvl7pPr marL="12526834" indent="0">
              <a:buNone/>
              <a:defRPr sz="4100"/>
            </a:lvl7pPr>
            <a:lvl8pPr marL="14614639" indent="0">
              <a:buNone/>
              <a:defRPr sz="4100"/>
            </a:lvl8pPr>
            <a:lvl9pPr marL="16702447" indent="0">
              <a:buNone/>
              <a:defRPr sz="4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971249-6FEF-4C20-93E7-7ECF94854504}" type="datetimeFigureOut">
              <a:rPr lang="en-US" smtClean="0"/>
              <a:pPr/>
              <a:t>7/20/2010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F15C53E-A0CE-4792-A200-B1817CFA4C3D}"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5087" y="29965968"/>
            <a:ext cx="18167985" cy="3537652"/>
          </a:xfrm>
        </p:spPr>
        <p:txBody>
          <a:bodyPr anchor="b"/>
          <a:lstStyle>
            <a:lvl1pPr algn="l">
              <a:defRPr sz="9100" b="1"/>
            </a:lvl1pPr>
          </a:lstStyle>
          <a:p>
            <a:r>
              <a:rPr lang="en-US" smtClean="0"/>
              <a:t>Click to edit Master title style</a:t>
            </a:r>
            <a:endParaRPr lang="en-GB"/>
          </a:p>
        </p:txBody>
      </p:sp>
      <p:sp>
        <p:nvSpPr>
          <p:cNvPr id="3" name="Picture Placeholder 2"/>
          <p:cNvSpPr>
            <a:spLocks noGrp="1"/>
          </p:cNvSpPr>
          <p:nvPr>
            <p:ph type="pic" idx="1"/>
          </p:nvPr>
        </p:nvSpPr>
        <p:spPr>
          <a:xfrm>
            <a:off x="5935087" y="3825021"/>
            <a:ext cx="18167985" cy="25685115"/>
          </a:xfrm>
        </p:spPr>
        <p:txBody>
          <a:bodyPr/>
          <a:lstStyle>
            <a:lvl1pPr marL="0" indent="0">
              <a:buNone/>
              <a:defRPr sz="14600"/>
            </a:lvl1pPr>
            <a:lvl2pPr marL="2087804" indent="0">
              <a:buNone/>
              <a:defRPr sz="12800"/>
            </a:lvl2pPr>
            <a:lvl3pPr marL="4175613" indent="0">
              <a:buNone/>
              <a:defRPr sz="11000"/>
            </a:lvl3pPr>
            <a:lvl4pPr marL="6263417" indent="0">
              <a:buNone/>
              <a:defRPr sz="9100"/>
            </a:lvl4pPr>
            <a:lvl5pPr marL="8351221" indent="0">
              <a:buNone/>
              <a:defRPr sz="9100"/>
            </a:lvl5pPr>
            <a:lvl6pPr marL="10439030" indent="0">
              <a:buNone/>
              <a:defRPr sz="9100"/>
            </a:lvl6pPr>
            <a:lvl7pPr marL="12526834" indent="0">
              <a:buNone/>
              <a:defRPr sz="9100"/>
            </a:lvl7pPr>
            <a:lvl8pPr marL="14614639" indent="0">
              <a:buNone/>
              <a:defRPr sz="9100"/>
            </a:lvl8pPr>
            <a:lvl9pPr marL="16702447" indent="0">
              <a:buNone/>
              <a:defRPr sz="9100"/>
            </a:lvl9pPr>
          </a:lstStyle>
          <a:p>
            <a:endParaRPr lang="en-GB"/>
          </a:p>
        </p:txBody>
      </p:sp>
      <p:sp>
        <p:nvSpPr>
          <p:cNvPr id="4" name="Text Placeholder 3"/>
          <p:cNvSpPr>
            <a:spLocks noGrp="1"/>
          </p:cNvSpPr>
          <p:nvPr>
            <p:ph type="body" sz="half" idx="2"/>
          </p:nvPr>
        </p:nvSpPr>
        <p:spPr>
          <a:xfrm>
            <a:off x="5935087" y="33503620"/>
            <a:ext cx="18167985" cy="5024053"/>
          </a:xfrm>
        </p:spPr>
        <p:txBody>
          <a:bodyPr/>
          <a:lstStyle>
            <a:lvl1pPr marL="0" indent="0">
              <a:buNone/>
              <a:defRPr sz="6400"/>
            </a:lvl1pPr>
            <a:lvl2pPr marL="2087804" indent="0">
              <a:buNone/>
              <a:defRPr sz="5500"/>
            </a:lvl2pPr>
            <a:lvl3pPr marL="4175613" indent="0">
              <a:buNone/>
              <a:defRPr sz="4600"/>
            </a:lvl3pPr>
            <a:lvl4pPr marL="6263417" indent="0">
              <a:buNone/>
              <a:defRPr sz="4100"/>
            </a:lvl4pPr>
            <a:lvl5pPr marL="8351221" indent="0">
              <a:buNone/>
              <a:defRPr sz="4100"/>
            </a:lvl5pPr>
            <a:lvl6pPr marL="10439030" indent="0">
              <a:buNone/>
              <a:defRPr sz="4100"/>
            </a:lvl6pPr>
            <a:lvl7pPr marL="12526834" indent="0">
              <a:buNone/>
              <a:defRPr sz="4100"/>
            </a:lvl7pPr>
            <a:lvl8pPr marL="14614639" indent="0">
              <a:buNone/>
              <a:defRPr sz="4100"/>
            </a:lvl8pPr>
            <a:lvl9pPr marL="16702447" indent="0">
              <a:buNone/>
              <a:defRPr sz="4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971249-6FEF-4C20-93E7-7ECF94854504}" type="datetimeFigureOut">
              <a:rPr lang="en-US" smtClean="0"/>
              <a:pPr/>
              <a:t>7/20/2010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F15C53E-A0CE-4792-A200-B1817CFA4C3D}"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13999" y="1714326"/>
            <a:ext cx="27251978" cy="7134754"/>
          </a:xfrm>
          <a:prstGeom prst="rect">
            <a:avLst/>
          </a:prstGeom>
        </p:spPr>
        <p:txBody>
          <a:bodyPr vert="horz" lIns="417561" tIns="208780" rIns="417561" bIns="20878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1513999" y="9988665"/>
            <a:ext cx="27251978" cy="28251648"/>
          </a:xfrm>
          <a:prstGeom prst="rect">
            <a:avLst/>
          </a:prstGeom>
        </p:spPr>
        <p:txBody>
          <a:bodyPr vert="horz" lIns="417561" tIns="208780" rIns="417561" bIns="20878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1513999" y="39677170"/>
            <a:ext cx="7065328" cy="2279158"/>
          </a:xfrm>
          <a:prstGeom prst="rect">
            <a:avLst/>
          </a:prstGeom>
        </p:spPr>
        <p:txBody>
          <a:bodyPr vert="horz" lIns="417561" tIns="208780" rIns="417561" bIns="208780" rtlCol="0" anchor="ctr"/>
          <a:lstStyle>
            <a:lvl1pPr algn="l">
              <a:defRPr sz="5500">
                <a:solidFill>
                  <a:schemeClr val="tx1">
                    <a:tint val="75000"/>
                  </a:schemeClr>
                </a:solidFill>
              </a:defRPr>
            </a:lvl1pPr>
          </a:lstStyle>
          <a:p>
            <a:fld id="{9B971249-6FEF-4C20-93E7-7ECF94854504}" type="datetimeFigureOut">
              <a:rPr lang="en-US" smtClean="0"/>
              <a:pPr/>
              <a:t>7/20/2010</a:t>
            </a:fld>
            <a:endParaRPr lang="en-GB"/>
          </a:p>
        </p:txBody>
      </p:sp>
      <p:sp>
        <p:nvSpPr>
          <p:cNvPr id="5" name="Footer Placeholder 4"/>
          <p:cNvSpPr>
            <a:spLocks noGrp="1"/>
          </p:cNvSpPr>
          <p:nvPr>
            <p:ph type="ftr" sz="quarter" idx="3"/>
          </p:nvPr>
        </p:nvSpPr>
        <p:spPr>
          <a:xfrm>
            <a:off x="10345658" y="39677170"/>
            <a:ext cx="9588659" cy="2279158"/>
          </a:xfrm>
          <a:prstGeom prst="rect">
            <a:avLst/>
          </a:prstGeom>
        </p:spPr>
        <p:txBody>
          <a:bodyPr vert="horz" lIns="417561" tIns="208780" rIns="417561" bIns="208780" rtlCol="0" anchor="ctr"/>
          <a:lstStyle>
            <a:lvl1pPr algn="ctr">
              <a:defRPr sz="55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21700649" y="39677170"/>
            <a:ext cx="7065328" cy="2279158"/>
          </a:xfrm>
          <a:prstGeom prst="rect">
            <a:avLst/>
          </a:prstGeom>
        </p:spPr>
        <p:txBody>
          <a:bodyPr vert="horz" lIns="417561" tIns="208780" rIns="417561" bIns="208780" rtlCol="0" anchor="ctr"/>
          <a:lstStyle>
            <a:lvl1pPr algn="r">
              <a:defRPr sz="5500">
                <a:solidFill>
                  <a:schemeClr val="tx1">
                    <a:tint val="75000"/>
                  </a:schemeClr>
                </a:solidFill>
              </a:defRPr>
            </a:lvl1pPr>
          </a:lstStyle>
          <a:p>
            <a:fld id="{1F15C53E-A0CE-4792-A200-B1817CFA4C3D}"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4175613" rtl="0" eaLnBrk="1" latinLnBrk="0" hangingPunct="1">
        <a:spcBef>
          <a:spcPct val="0"/>
        </a:spcBef>
        <a:buNone/>
        <a:defRPr sz="20100" kern="1200">
          <a:solidFill>
            <a:schemeClr val="tx1"/>
          </a:solidFill>
          <a:latin typeface="+mj-lt"/>
          <a:ea typeface="+mj-ea"/>
          <a:cs typeface="+mj-cs"/>
        </a:defRPr>
      </a:lvl1pPr>
    </p:titleStyle>
    <p:bodyStyle>
      <a:lvl1pPr marL="1565855" indent="-1565855" algn="l" defTabSz="4175613" rtl="0" eaLnBrk="1" latinLnBrk="0" hangingPunct="1">
        <a:spcBef>
          <a:spcPct val="20000"/>
        </a:spcBef>
        <a:buFont typeface="Arial" pitchFamily="34" charset="0"/>
        <a:buChar char="•"/>
        <a:defRPr sz="14600" kern="1200">
          <a:solidFill>
            <a:schemeClr val="tx1"/>
          </a:solidFill>
          <a:latin typeface="+mn-lt"/>
          <a:ea typeface="+mn-ea"/>
          <a:cs typeface="+mn-cs"/>
        </a:defRPr>
      </a:lvl1pPr>
      <a:lvl2pPr marL="3392683" indent="-1304879" algn="l" defTabSz="4175613" rtl="0" eaLnBrk="1" latinLnBrk="0" hangingPunct="1">
        <a:spcBef>
          <a:spcPct val="20000"/>
        </a:spcBef>
        <a:buFont typeface="Arial" pitchFamily="34" charset="0"/>
        <a:buChar char="–"/>
        <a:defRPr sz="12800" kern="1200">
          <a:solidFill>
            <a:schemeClr val="tx1"/>
          </a:solidFill>
          <a:latin typeface="+mn-lt"/>
          <a:ea typeface="+mn-ea"/>
          <a:cs typeface="+mn-cs"/>
        </a:defRPr>
      </a:lvl2pPr>
      <a:lvl3pPr marL="5219515" indent="-1043902" algn="l" defTabSz="4175613" rtl="0" eaLnBrk="1" latinLnBrk="0" hangingPunct="1">
        <a:spcBef>
          <a:spcPct val="20000"/>
        </a:spcBef>
        <a:buFont typeface="Arial" pitchFamily="34" charset="0"/>
        <a:buChar char="•"/>
        <a:defRPr sz="11000" kern="1200">
          <a:solidFill>
            <a:schemeClr val="tx1"/>
          </a:solidFill>
          <a:latin typeface="+mn-lt"/>
          <a:ea typeface="+mn-ea"/>
          <a:cs typeface="+mn-cs"/>
        </a:defRPr>
      </a:lvl3pPr>
      <a:lvl4pPr marL="7307319" indent="-1043902" algn="l" defTabSz="4175613" rtl="0" eaLnBrk="1" latinLnBrk="0" hangingPunct="1">
        <a:spcBef>
          <a:spcPct val="20000"/>
        </a:spcBef>
        <a:buFont typeface="Arial" pitchFamily="34" charset="0"/>
        <a:buChar char="–"/>
        <a:defRPr sz="9100" kern="1200">
          <a:solidFill>
            <a:schemeClr val="tx1"/>
          </a:solidFill>
          <a:latin typeface="+mn-lt"/>
          <a:ea typeface="+mn-ea"/>
          <a:cs typeface="+mn-cs"/>
        </a:defRPr>
      </a:lvl4pPr>
      <a:lvl5pPr marL="9395128" indent="-1043902" algn="l" defTabSz="4175613" rtl="0" eaLnBrk="1" latinLnBrk="0" hangingPunct="1">
        <a:spcBef>
          <a:spcPct val="20000"/>
        </a:spcBef>
        <a:buFont typeface="Arial" pitchFamily="34" charset="0"/>
        <a:buChar char="»"/>
        <a:defRPr sz="9100" kern="1200">
          <a:solidFill>
            <a:schemeClr val="tx1"/>
          </a:solidFill>
          <a:latin typeface="+mn-lt"/>
          <a:ea typeface="+mn-ea"/>
          <a:cs typeface="+mn-cs"/>
        </a:defRPr>
      </a:lvl5pPr>
      <a:lvl6pPr marL="11482932" indent="-1043902" algn="l" defTabSz="4175613" rtl="0" eaLnBrk="1" latinLnBrk="0" hangingPunct="1">
        <a:spcBef>
          <a:spcPct val="20000"/>
        </a:spcBef>
        <a:buFont typeface="Arial" pitchFamily="34" charset="0"/>
        <a:buChar char="•"/>
        <a:defRPr sz="9100" kern="1200">
          <a:solidFill>
            <a:schemeClr val="tx1"/>
          </a:solidFill>
          <a:latin typeface="+mn-lt"/>
          <a:ea typeface="+mn-ea"/>
          <a:cs typeface="+mn-cs"/>
        </a:defRPr>
      </a:lvl6pPr>
      <a:lvl7pPr marL="13570737" indent="-1043902" algn="l" defTabSz="4175613" rtl="0" eaLnBrk="1" latinLnBrk="0" hangingPunct="1">
        <a:spcBef>
          <a:spcPct val="20000"/>
        </a:spcBef>
        <a:buFont typeface="Arial" pitchFamily="34" charset="0"/>
        <a:buChar char="•"/>
        <a:defRPr sz="9100" kern="1200">
          <a:solidFill>
            <a:schemeClr val="tx1"/>
          </a:solidFill>
          <a:latin typeface="+mn-lt"/>
          <a:ea typeface="+mn-ea"/>
          <a:cs typeface="+mn-cs"/>
        </a:defRPr>
      </a:lvl7pPr>
      <a:lvl8pPr marL="15658545" indent="-1043902" algn="l" defTabSz="4175613" rtl="0" eaLnBrk="1" latinLnBrk="0" hangingPunct="1">
        <a:spcBef>
          <a:spcPct val="20000"/>
        </a:spcBef>
        <a:buFont typeface="Arial" pitchFamily="34" charset="0"/>
        <a:buChar char="•"/>
        <a:defRPr sz="9100" kern="1200">
          <a:solidFill>
            <a:schemeClr val="tx1"/>
          </a:solidFill>
          <a:latin typeface="+mn-lt"/>
          <a:ea typeface="+mn-ea"/>
          <a:cs typeface="+mn-cs"/>
        </a:defRPr>
      </a:lvl8pPr>
      <a:lvl9pPr marL="17746350" indent="-1043902" algn="l" defTabSz="4175613" rtl="0" eaLnBrk="1" latinLnBrk="0" hangingPunct="1">
        <a:spcBef>
          <a:spcPct val="20000"/>
        </a:spcBef>
        <a:buFont typeface="Arial" pitchFamily="34" charset="0"/>
        <a:buChar char="•"/>
        <a:defRPr sz="9100" kern="1200">
          <a:solidFill>
            <a:schemeClr val="tx1"/>
          </a:solidFill>
          <a:latin typeface="+mn-lt"/>
          <a:ea typeface="+mn-ea"/>
          <a:cs typeface="+mn-cs"/>
        </a:defRPr>
      </a:lvl9pPr>
    </p:bodyStyle>
    <p:otherStyle>
      <a:defPPr>
        <a:defRPr lang="en-US"/>
      </a:defPPr>
      <a:lvl1pPr marL="0" algn="l" defTabSz="4175613" rtl="0" eaLnBrk="1" latinLnBrk="0" hangingPunct="1">
        <a:defRPr sz="8200" kern="1200">
          <a:solidFill>
            <a:schemeClr val="tx1"/>
          </a:solidFill>
          <a:latin typeface="+mn-lt"/>
          <a:ea typeface="+mn-ea"/>
          <a:cs typeface="+mn-cs"/>
        </a:defRPr>
      </a:lvl1pPr>
      <a:lvl2pPr marL="2087804" algn="l" defTabSz="4175613" rtl="0" eaLnBrk="1" latinLnBrk="0" hangingPunct="1">
        <a:defRPr sz="8200" kern="1200">
          <a:solidFill>
            <a:schemeClr val="tx1"/>
          </a:solidFill>
          <a:latin typeface="+mn-lt"/>
          <a:ea typeface="+mn-ea"/>
          <a:cs typeface="+mn-cs"/>
        </a:defRPr>
      </a:lvl2pPr>
      <a:lvl3pPr marL="4175613" algn="l" defTabSz="4175613" rtl="0" eaLnBrk="1" latinLnBrk="0" hangingPunct="1">
        <a:defRPr sz="8200" kern="1200">
          <a:solidFill>
            <a:schemeClr val="tx1"/>
          </a:solidFill>
          <a:latin typeface="+mn-lt"/>
          <a:ea typeface="+mn-ea"/>
          <a:cs typeface="+mn-cs"/>
        </a:defRPr>
      </a:lvl3pPr>
      <a:lvl4pPr marL="6263417" algn="l" defTabSz="4175613" rtl="0" eaLnBrk="1" latinLnBrk="0" hangingPunct="1">
        <a:defRPr sz="8200" kern="1200">
          <a:solidFill>
            <a:schemeClr val="tx1"/>
          </a:solidFill>
          <a:latin typeface="+mn-lt"/>
          <a:ea typeface="+mn-ea"/>
          <a:cs typeface="+mn-cs"/>
        </a:defRPr>
      </a:lvl4pPr>
      <a:lvl5pPr marL="8351221" algn="l" defTabSz="4175613" rtl="0" eaLnBrk="1" latinLnBrk="0" hangingPunct="1">
        <a:defRPr sz="8200" kern="1200">
          <a:solidFill>
            <a:schemeClr val="tx1"/>
          </a:solidFill>
          <a:latin typeface="+mn-lt"/>
          <a:ea typeface="+mn-ea"/>
          <a:cs typeface="+mn-cs"/>
        </a:defRPr>
      </a:lvl5pPr>
      <a:lvl6pPr marL="10439030" algn="l" defTabSz="4175613" rtl="0" eaLnBrk="1" latinLnBrk="0" hangingPunct="1">
        <a:defRPr sz="8200" kern="1200">
          <a:solidFill>
            <a:schemeClr val="tx1"/>
          </a:solidFill>
          <a:latin typeface="+mn-lt"/>
          <a:ea typeface="+mn-ea"/>
          <a:cs typeface="+mn-cs"/>
        </a:defRPr>
      </a:lvl6pPr>
      <a:lvl7pPr marL="12526834" algn="l" defTabSz="4175613" rtl="0" eaLnBrk="1" latinLnBrk="0" hangingPunct="1">
        <a:defRPr sz="8200" kern="1200">
          <a:solidFill>
            <a:schemeClr val="tx1"/>
          </a:solidFill>
          <a:latin typeface="+mn-lt"/>
          <a:ea typeface="+mn-ea"/>
          <a:cs typeface="+mn-cs"/>
        </a:defRPr>
      </a:lvl7pPr>
      <a:lvl8pPr marL="14614639" algn="l" defTabSz="4175613" rtl="0" eaLnBrk="1" latinLnBrk="0" hangingPunct="1">
        <a:defRPr sz="8200" kern="1200">
          <a:solidFill>
            <a:schemeClr val="tx1"/>
          </a:solidFill>
          <a:latin typeface="+mn-lt"/>
          <a:ea typeface="+mn-ea"/>
          <a:cs typeface="+mn-cs"/>
        </a:defRPr>
      </a:lvl8pPr>
      <a:lvl9pPr marL="16702447" algn="l" defTabSz="4175613"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chart" Target="../charts/chart2.xml"/><Relationship Id="rId18" Type="http://schemas.openxmlformats.org/officeDocument/2006/relationships/chart" Target="../charts/chart7.xml"/><Relationship Id="rId26" Type="http://schemas.openxmlformats.org/officeDocument/2006/relationships/chart" Target="../charts/chart15.xml"/><Relationship Id="rId3" Type="http://schemas.openxmlformats.org/officeDocument/2006/relationships/image" Target="../media/image1.png"/><Relationship Id="rId21" Type="http://schemas.openxmlformats.org/officeDocument/2006/relationships/chart" Target="../charts/chart10.xml"/><Relationship Id="rId7" Type="http://schemas.openxmlformats.org/officeDocument/2006/relationships/image" Target="../media/image5.jpeg"/><Relationship Id="rId12" Type="http://schemas.openxmlformats.org/officeDocument/2006/relationships/chart" Target="../charts/chart1.xml"/><Relationship Id="rId17" Type="http://schemas.openxmlformats.org/officeDocument/2006/relationships/chart" Target="../charts/chart6.xml"/><Relationship Id="rId25" Type="http://schemas.openxmlformats.org/officeDocument/2006/relationships/chart" Target="../charts/chart14.xml"/><Relationship Id="rId33" Type="http://schemas.openxmlformats.org/officeDocument/2006/relationships/image" Target="../media/image10.jpeg"/><Relationship Id="rId2" Type="http://schemas.openxmlformats.org/officeDocument/2006/relationships/notesSlide" Target="../notesSlides/notesSlide1.xml"/><Relationship Id="rId16" Type="http://schemas.openxmlformats.org/officeDocument/2006/relationships/chart" Target="../charts/chart5.xml"/><Relationship Id="rId20" Type="http://schemas.openxmlformats.org/officeDocument/2006/relationships/chart" Target="../charts/chart9.xml"/><Relationship Id="rId29" Type="http://schemas.openxmlformats.org/officeDocument/2006/relationships/chart" Target="../charts/chart18.xml"/><Relationship Id="rId1" Type="http://schemas.openxmlformats.org/officeDocument/2006/relationships/slideLayout" Target="../slideLayouts/slideLayout7.xml"/><Relationship Id="rId6" Type="http://schemas.openxmlformats.org/officeDocument/2006/relationships/image" Target="../media/image4.jpeg"/><Relationship Id="rId11" Type="http://schemas.openxmlformats.org/officeDocument/2006/relationships/image" Target="../media/image9.jpeg"/><Relationship Id="rId24" Type="http://schemas.openxmlformats.org/officeDocument/2006/relationships/chart" Target="../charts/chart13.xml"/><Relationship Id="rId32" Type="http://schemas.openxmlformats.org/officeDocument/2006/relationships/chart" Target="../charts/chart21.xml"/><Relationship Id="rId5" Type="http://schemas.openxmlformats.org/officeDocument/2006/relationships/image" Target="../media/image3.jpeg"/><Relationship Id="rId15" Type="http://schemas.openxmlformats.org/officeDocument/2006/relationships/chart" Target="../charts/chart4.xml"/><Relationship Id="rId23" Type="http://schemas.openxmlformats.org/officeDocument/2006/relationships/chart" Target="../charts/chart12.xml"/><Relationship Id="rId28" Type="http://schemas.openxmlformats.org/officeDocument/2006/relationships/chart" Target="../charts/chart17.xml"/><Relationship Id="rId10" Type="http://schemas.openxmlformats.org/officeDocument/2006/relationships/image" Target="../media/image8.jpeg"/><Relationship Id="rId19" Type="http://schemas.openxmlformats.org/officeDocument/2006/relationships/chart" Target="../charts/chart8.xml"/><Relationship Id="rId31" Type="http://schemas.openxmlformats.org/officeDocument/2006/relationships/chart" Target="../charts/chart20.xml"/><Relationship Id="rId4" Type="http://schemas.openxmlformats.org/officeDocument/2006/relationships/image" Target="../media/image2.gif"/><Relationship Id="rId9" Type="http://schemas.openxmlformats.org/officeDocument/2006/relationships/image" Target="../media/image7.jpeg"/><Relationship Id="rId14" Type="http://schemas.openxmlformats.org/officeDocument/2006/relationships/chart" Target="../charts/chart3.xml"/><Relationship Id="rId22" Type="http://schemas.openxmlformats.org/officeDocument/2006/relationships/chart" Target="../charts/chart11.xml"/><Relationship Id="rId27" Type="http://schemas.openxmlformats.org/officeDocument/2006/relationships/chart" Target="../charts/chart16.xml"/><Relationship Id="rId30" Type="http://schemas.openxmlformats.org/officeDocument/2006/relationships/chart" Target="../charts/char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Picture 2"/>
          <p:cNvPicPr>
            <a:picLocks noChangeAspect="1" noChangeArrowheads="1"/>
          </p:cNvPicPr>
          <p:nvPr/>
        </p:nvPicPr>
        <p:blipFill>
          <a:blip r:embed="rId3" cstate="print">
            <a:duotone>
              <a:schemeClr val="accent1">
                <a:shade val="45000"/>
                <a:satMod val="135000"/>
              </a:schemeClr>
              <a:prstClr val="white"/>
            </a:duotone>
            <a:lum bright="-4000" contrast="49000"/>
          </a:blip>
          <a:srcRect/>
          <a:stretch>
            <a:fillRect/>
          </a:stretch>
        </p:blipFill>
        <p:spPr bwMode="auto">
          <a:xfrm>
            <a:off x="0" y="38477944"/>
            <a:ext cx="30279974" cy="4330581"/>
          </a:xfrm>
          <a:prstGeom prst="rect">
            <a:avLst/>
          </a:prstGeom>
          <a:noFill/>
          <a:ln w="9525">
            <a:noFill/>
            <a:miter lim="800000"/>
            <a:headEnd/>
            <a:tailEnd/>
          </a:ln>
        </p:spPr>
      </p:pic>
      <p:sp>
        <p:nvSpPr>
          <p:cNvPr id="3093" name="Rectangle 21"/>
          <p:cNvSpPr>
            <a:spLocks noChangeArrowheads="1"/>
          </p:cNvSpPr>
          <p:nvPr/>
        </p:nvSpPr>
        <p:spPr bwMode="auto">
          <a:xfrm>
            <a:off x="0" y="0"/>
            <a:ext cx="30279975"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3096" name="Rectangle 24"/>
          <p:cNvSpPr>
            <a:spLocks noChangeArrowheads="1"/>
          </p:cNvSpPr>
          <p:nvPr/>
        </p:nvSpPr>
        <p:spPr bwMode="auto">
          <a:xfrm>
            <a:off x="0" y="9629775"/>
            <a:ext cx="30279975"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3109" name="Rectangle 37"/>
          <p:cNvSpPr>
            <a:spLocks noChangeArrowheads="1"/>
          </p:cNvSpPr>
          <p:nvPr/>
        </p:nvSpPr>
        <p:spPr bwMode="auto">
          <a:xfrm>
            <a:off x="0" y="51358800"/>
            <a:ext cx="30279975"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3110" name="Rectangle 38"/>
          <p:cNvSpPr>
            <a:spLocks noChangeArrowheads="1"/>
          </p:cNvSpPr>
          <p:nvPr/>
        </p:nvSpPr>
        <p:spPr bwMode="auto">
          <a:xfrm>
            <a:off x="0" y="54568725"/>
            <a:ext cx="30279975"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3112" name="Rectangle 40"/>
          <p:cNvSpPr>
            <a:spLocks noChangeArrowheads="1"/>
          </p:cNvSpPr>
          <p:nvPr/>
        </p:nvSpPr>
        <p:spPr bwMode="auto">
          <a:xfrm>
            <a:off x="0" y="60988575"/>
            <a:ext cx="30279975"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3113" name="Rectangle 41"/>
          <p:cNvSpPr>
            <a:spLocks noChangeArrowheads="1"/>
          </p:cNvSpPr>
          <p:nvPr/>
        </p:nvSpPr>
        <p:spPr bwMode="auto">
          <a:xfrm>
            <a:off x="0" y="64198500"/>
            <a:ext cx="30279975"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Arial" pitchFamily="34" charset="0"/>
                <a:ea typeface="Times New Roman" pitchFamily="18" charset="0"/>
              </a:rPr>
              <a:t/>
            </a:r>
            <a:br>
              <a:rPr kumimoji="0" lang="en-GB" sz="1000" b="0" i="0" u="none" strike="noStrike" cap="none" normalizeH="0" baseline="0" smtClean="0">
                <a:ln>
                  <a:noFill/>
                </a:ln>
                <a:solidFill>
                  <a:schemeClr val="tx1"/>
                </a:solidFill>
                <a:effectLst/>
                <a:latin typeface="Arial" pitchFamily="34" charset="0"/>
                <a:ea typeface="Times New Roman" pitchFamily="18" charset="0"/>
              </a:rPr>
            </a:br>
            <a:endParaRPr kumimoji="0" lang="en-GB" sz="1800" b="0" i="0" u="none" strike="noStrike" cap="none" normalizeH="0" baseline="0" smtClean="0">
              <a:ln>
                <a:noFill/>
              </a:ln>
              <a:solidFill>
                <a:schemeClr val="tx1"/>
              </a:solidFill>
              <a:effectLst/>
              <a:latin typeface="Arial" pitchFamily="34" charset="0"/>
            </a:endParaRPr>
          </a:p>
        </p:txBody>
      </p:sp>
      <p:sp>
        <p:nvSpPr>
          <p:cNvPr id="82" name="TextBox 81"/>
          <p:cNvSpPr txBox="1"/>
          <p:nvPr/>
        </p:nvSpPr>
        <p:spPr>
          <a:xfrm>
            <a:off x="780949" y="15974974"/>
            <a:ext cx="13287468" cy="6324808"/>
          </a:xfrm>
          <a:prstGeom prst="rect">
            <a:avLst/>
          </a:prstGeom>
          <a:noFill/>
        </p:spPr>
        <p:txBody>
          <a:bodyPr wrap="square" rtlCol="0">
            <a:spAutoFit/>
          </a:bodyPr>
          <a:lstStyle/>
          <a:p>
            <a:pPr algn="just">
              <a:lnSpc>
                <a:spcPct val="125000"/>
              </a:lnSpc>
            </a:pPr>
            <a:r>
              <a:rPr lang="en-GB" sz="3600" dirty="0" smtClean="0"/>
              <a:t>15% (14/92) of reviews reported including cluster RCTs. We obtained 91% (242/266) of all trial reports included in these reviews. Figure 1 shows the number of trials included in each review. In one review (7%), cluster RCTs were included but the trials were not identified as cluster RCTs. In four reviews (29%), cluster RCTs that did not adjust for clustering were </a:t>
            </a:r>
            <a:r>
              <a:rPr lang="en-GB" sz="3600" smtClean="0"/>
              <a:t>included in the </a:t>
            </a:r>
            <a:r>
              <a:rPr lang="en-GB" sz="3600" dirty="0" smtClean="0"/>
              <a:t>review but were incorrectly classified as adjusted. In two reviews (14%), cluster RCTs that did adjust for clustering were included in the review but were incorrectly classified as non-adjusted. Figures 2 and 3 display the results of the assessment. </a:t>
            </a:r>
            <a:endParaRPr lang="en-GB" sz="3600" dirty="0"/>
          </a:p>
        </p:txBody>
      </p:sp>
      <p:sp>
        <p:nvSpPr>
          <p:cNvPr id="85" name="TextBox 84"/>
          <p:cNvSpPr txBox="1"/>
          <p:nvPr/>
        </p:nvSpPr>
        <p:spPr>
          <a:xfrm>
            <a:off x="638073" y="10474248"/>
            <a:ext cx="4714908" cy="1184940"/>
          </a:xfrm>
          <a:prstGeom prst="rect">
            <a:avLst/>
          </a:prstGeom>
          <a:noFill/>
        </p:spPr>
        <p:txBody>
          <a:bodyPr wrap="square" rtlCol="0">
            <a:spAutoFit/>
          </a:bodyPr>
          <a:lstStyle/>
          <a:p>
            <a:r>
              <a:rPr lang="en-GB" dirty="0" smtClean="0">
                <a:solidFill>
                  <a:srgbClr val="0070C0"/>
                </a:solidFill>
                <a:latin typeface="Impact" pitchFamily="34" charset="0"/>
              </a:rPr>
              <a:t>Methods</a:t>
            </a:r>
            <a:endParaRPr lang="en-GB" dirty="0">
              <a:solidFill>
                <a:srgbClr val="0070C0"/>
              </a:solidFill>
              <a:latin typeface="Impact" pitchFamily="34" charset="0"/>
            </a:endParaRPr>
          </a:p>
        </p:txBody>
      </p:sp>
      <p:sp>
        <p:nvSpPr>
          <p:cNvPr id="86" name="TextBox 85"/>
          <p:cNvSpPr txBox="1"/>
          <p:nvPr/>
        </p:nvSpPr>
        <p:spPr>
          <a:xfrm>
            <a:off x="709511" y="14831966"/>
            <a:ext cx="3924221" cy="1184940"/>
          </a:xfrm>
          <a:prstGeom prst="rect">
            <a:avLst/>
          </a:prstGeom>
          <a:noFill/>
        </p:spPr>
        <p:txBody>
          <a:bodyPr wrap="square" rtlCol="0">
            <a:spAutoFit/>
          </a:bodyPr>
          <a:lstStyle/>
          <a:p>
            <a:r>
              <a:rPr lang="en-GB" dirty="0" smtClean="0">
                <a:solidFill>
                  <a:srgbClr val="0070C0"/>
                </a:solidFill>
                <a:latin typeface="Impact" pitchFamily="34" charset="0"/>
              </a:rPr>
              <a:t>Results</a:t>
            </a:r>
            <a:endParaRPr lang="en-GB" dirty="0">
              <a:solidFill>
                <a:srgbClr val="0070C0"/>
              </a:solidFill>
              <a:latin typeface="Impact" pitchFamily="34" charset="0"/>
            </a:endParaRPr>
          </a:p>
        </p:txBody>
      </p:sp>
      <p:sp>
        <p:nvSpPr>
          <p:cNvPr id="87" name="TextBox 86"/>
          <p:cNvSpPr txBox="1"/>
          <p:nvPr/>
        </p:nvSpPr>
        <p:spPr>
          <a:xfrm>
            <a:off x="15854367" y="23904592"/>
            <a:ext cx="5429288" cy="1184940"/>
          </a:xfrm>
          <a:prstGeom prst="rect">
            <a:avLst/>
          </a:prstGeom>
          <a:noFill/>
        </p:spPr>
        <p:txBody>
          <a:bodyPr wrap="square" rtlCol="0">
            <a:spAutoFit/>
          </a:bodyPr>
          <a:lstStyle/>
          <a:p>
            <a:r>
              <a:rPr lang="en-GB" dirty="0" smtClean="0">
                <a:solidFill>
                  <a:srgbClr val="0070C0"/>
                </a:solidFill>
                <a:latin typeface="Impact" pitchFamily="34" charset="0"/>
              </a:rPr>
              <a:t>Conclusions</a:t>
            </a:r>
            <a:endParaRPr lang="en-GB" dirty="0">
              <a:solidFill>
                <a:srgbClr val="0070C0"/>
              </a:solidFill>
              <a:latin typeface="Impact" pitchFamily="34" charset="0"/>
            </a:endParaRPr>
          </a:p>
        </p:txBody>
      </p:sp>
      <p:pic>
        <p:nvPicPr>
          <p:cNvPr id="90" name="Picture 89" descr="logo.gif"/>
          <p:cNvPicPr>
            <a:picLocks noChangeAspect="1"/>
          </p:cNvPicPr>
          <p:nvPr/>
        </p:nvPicPr>
        <p:blipFill>
          <a:blip r:embed="rId4" cstate="print"/>
          <a:stretch>
            <a:fillRect/>
          </a:stretch>
        </p:blipFill>
        <p:spPr>
          <a:xfrm>
            <a:off x="26284315" y="40763960"/>
            <a:ext cx="2857500" cy="1057275"/>
          </a:xfrm>
          <a:prstGeom prst="rect">
            <a:avLst/>
          </a:prstGeom>
        </p:spPr>
      </p:pic>
      <p:pic>
        <p:nvPicPr>
          <p:cNvPr id="91" name="Picture 90" descr="LSTM 3 colour positive.jpg"/>
          <p:cNvPicPr>
            <a:picLocks noChangeAspect="1"/>
          </p:cNvPicPr>
          <p:nvPr/>
        </p:nvPicPr>
        <p:blipFill>
          <a:blip r:embed="rId5" cstate="print"/>
          <a:stretch>
            <a:fillRect/>
          </a:stretch>
        </p:blipFill>
        <p:spPr>
          <a:xfrm>
            <a:off x="923825" y="40406770"/>
            <a:ext cx="2209709" cy="1705862"/>
          </a:xfrm>
          <a:prstGeom prst="rect">
            <a:avLst/>
          </a:prstGeom>
        </p:spPr>
      </p:pic>
      <p:sp>
        <p:nvSpPr>
          <p:cNvPr id="92" name="TextBox 91"/>
          <p:cNvSpPr txBox="1"/>
          <p:nvPr/>
        </p:nvSpPr>
        <p:spPr>
          <a:xfrm>
            <a:off x="15782929" y="25761980"/>
            <a:ext cx="13644658" cy="12506052"/>
          </a:xfrm>
          <a:prstGeom prst="rect">
            <a:avLst/>
          </a:prstGeom>
          <a:noFill/>
        </p:spPr>
        <p:txBody>
          <a:bodyPr wrap="square" rtlCol="0">
            <a:spAutoFit/>
          </a:bodyPr>
          <a:lstStyle/>
          <a:p>
            <a:pPr marL="742950" lvl="0" indent="-742950" algn="just">
              <a:lnSpc>
                <a:spcPct val="125000"/>
              </a:lnSpc>
              <a:buFont typeface="Wingdings" pitchFamily="2" charset="2"/>
              <a:buChar char="§"/>
            </a:pPr>
            <a:r>
              <a:rPr lang="en-GB" sz="3600" dirty="0" smtClean="0"/>
              <a:t>Results show that review authors usually correctly classify trials as cluster randomised. However, we did not verify the classification of trials in CIDG reviews that did not mention ‘cluster’ or ‘community’.</a:t>
            </a:r>
          </a:p>
          <a:p>
            <a:pPr marL="742950" lvl="0" indent="-742950">
              <a:lnSpc>
                <a:spcPct val="125000"/>
              </a:lnSpc>
            </a:pPr>
            <a:endParaRPr lang="en-GB" sz="3600" dirty="0" smtClean="0"/>
          </a:p>
          <a:p>
            <a:pPr marL="742950" lvl="0" indent="-742950" algn="just">
              <a:lnSpc>
                <a:spcPct val="125000"/>
              </a:lnSpc>
              <a:buFont typeface="Wingdings" pitchFamily="2" charset="2"/>
              <a:buChar char="§"/>
            </a:pPr>
            <a:r>
              <a:rPr lang="en-GB" sz="3600" dirty="0" smtClean="0"/>
              <a:t>Occasionally review authors incorrectly classify a trial as cluster adjusted or non-adjusted. </a:t>
            </a:r>
          </a:p>
          <a:p>
            <a:pPr marL="742950" lvl="0" indent="-742950">
              <a:lnSpc>
                <a:spcPct val="125000"/>
              </a:lnSpc>
            </a:pPr>
            <a:endParaRPr lang="en-GB" sz="3600" dirty="0" smtClean="0"/>
          </a:p>
          <a:p>
            <a:pPr marL="742950" lvl="0" indent="-742950" algn="just">
              <a:lnSpc>
                <a:spcPct val="125000"/>
              </a:lnSpc>
              <a:buFont typeface="Wingdings" pitchFamily="2" charset="2"/>
              <a:buChar char="§"/>
            </a:pPr>
            <a:r>
              <a:rPr lang="en-GB" sz="3600" dirty="0" smtClean="0"/>
              <a:t>A range of methods were applied to adjust for clustering as described in the trial reports. Some trials adjusted for clustering by carrying out ‘cluster-level analyses’.</a:t>
            </a:r>
          </a:p>
          <a:p>
            <a:pPr marL="742950" lvl="0" indent="-742950">
              <a:lnSpc>
                <a:spcPct val="125000"/>
              </a:lnSpc>
              <a:buFont typeface="Wingdings" pitchFamily="2" charset="2"/>
              <a:buChar char="§"/>
            </a:pPr>
            <a:endParaRPr lang="en-GB" sz="3600" dirty="0" smtClean="0"/>
          </a:p>
          <a:p>
            <a:pPr marL="4350532" lvl="2" indent="-742950" algn="just">
              <a:lnSpc>
                <a:spcPct val="125000"/>
              </a:lnSpc>
              <a:buFont typeface="Wingdings" pitchFamily="2" charset="2"/>
              <a:buChar char="§"/>
            </a:pPr>
            <a:r>
              <a:rPr lang="en-GB" sz="3600" dirty="0" smtClean="0"/>
              <a:t>Reviews varied greatly in terms of the methods applied and the reporting of cluster RCTs. More statistical support will be provided to authors of reviews that include cluster RCTs to help review authors adjust the results of non-adjusted trials and to improve the analysis and reporting of cluster RCTs in CIDG reviews.</a:t>
            </a:r>
          </a:p>
        </p:txBody>
      </p:sp>
      <p:sp>
        <p:nvSpPr>
          <p:cNvPr id="93" name="TextBox 92"/>
          <p:cNvSpPr txBox="1"/>
          <p:nvPr/>
        </p:nvSpPr>
        <p:spPr>
          <a:xfrm>
            <a:off x="638073" y="35977614"/>
            <a:ext cx="10001320" cy="1815882"/>
          </a:xfrm>
          <a:prstGeom prst="rect">
            <a:avLst/>
          </a:prstGeom>
          <a:noFill/>
        </p:spPr>
        <p:txBody>
          <a:bodyPr wrap="square" rtlCol="0">
            <a:spAutoFit/>
          </a:bodyPr>
          <a:lstStyle/>
          <a:p>
            <a:r>
              <a:rPr lang="en-GB" sz="2800" dirty="0" smtClean="0"/>
              <a:t>Figure 1 (right): the number of trials included in each review.</a:t>
            </a:r>
          </a:p>
          <a:p>
            <a:r>
              <a:rPr lang="en-GB" sz="2800" dirty="0" smtClean="0"/>
              <a:t>Figure 2 (top left): review assessment results.</a:t>
            </a:r>
          </a:p>
          <a:p>
            <a:r>
              <a:rPr lang="en-GB" sz="2800" dirty="0" smtClean="0"/>
              <a:t>Figure 3 (top right): review assessment results.</a:t>
            </a:r>
          </a:p>
          <a:p>
            <a:endParaRPr lang="en-GB" sz="2800" dirty="0"/>
          </a:p>
        </p:txBody>
      </p:sp>
      <p:pic>
        <p:nvPicPr>
          <p:cNvPr id="2050" name="Picture 2" descr="E:\cluster work\PROTOCOL AND POSTER\pics\joe-mosquito.jpg"/>
          <p:cNvPicPr>
            <a:picLocks noChangeAspect="1" noChangeArrowheads="1"/>
          </p:cNvPicPr>
          <p:nvPr/>
        </p:nvPicPr>
        <p:blipFill>
          <a:blip r:embed="rId6" cstate="print"/>
          <a:srcRect/>
          <a:stretch>
            <a:fillRect/>
          </a:stretch>
        </p:blipFill>
        <p:spPr bwMode="auto">
          <a:xfrm>
            <a:off x="13639789" y="22475832"/>
            <a:ext cx="1170263" cy="869837"/>
          </a:xfrm>
          <a:prstGeom prst="rect">
            <a:avLst/>
          </a:prstGeom>
          <a:noFill/>
        </p:spPr>
      </p:pic>
      <p:pic>
        <p:nvPicPr>
          <p:cNvPr id="2051" name="Picture 3" descr="E:\cluster work\PROTOCOL AND POSTER\pics\VT%20MOSQUITO%20VIRUS.jpg"/>
          <p:cNvPicPr>
            <a:picLocks noChangeAspect="1" noChangeArrowheads="1"/>
          </p:cNvPicPr>
          <p:nvPr/>
        </p:nvPicPr>
        <p:blipFill>
          <a:blip r:embed="rId7" cstate="print"/>
          <a:srcRect/>
          <a:stretch>
            <a:fillRect/>
          </a:stretch>
        </p:blipFill>
        <p:spPr bwMode="auto">
          <a:xfrm>
            <a:off x="22498101" y="23842422"/>
            <a:ext cx="2129101" cy="1990996"/>
          </a:xfrm>
          <a:prstGeom prst="rect">
            <a:avLst/>
          </a:prstGeom>
          <a:noFill/>
        </p:spPr>
      </p:pic>
      <p:pic>
        <p:nvPicPr>
          <p:cNvPr id="2053" name="Picture 5" descr="E:\cluster work\PROTOCOL AND POSTER\pics\untitled.JPG"/>
          <p:cNvPicPr>
            <a:picLocks noChangeAspect="1" noChangeArrowheads="1"/>
          </p:cNvPicPr>
          <p:nvPr/>
        </p:nvPicPr>
        <p:blipFill>
          <a:blip r:embed="rId8" cstate="print"/>
          <a:srcRect/>
          <a:stretch>
            <a:fillRect/>
          </a:stretch>
        </p:blipFill>
        <p:spPr bwMode="auto">
          <a:xfrm>
            <a:off x="29499025" y="15474908"/>
            <a:ext cx="570218" cy="928694"/>
          </a:xfrm>
          <a:prstGeom prst="rect">
            <a:avLst/>
          </a:prstGeom>
          <a:noFill/>
        </p:spPr>
      </p:pic>
      <p:pic>
        <p:nvPicPr>
          <p:cNvPr id="2054" name="Picture 6" descr="E:\cluster work\PROTOCOL AND POSTER\pics\Mosquito.jpg"/>
          <p:cNvPicPr>
            <a:picLocks noChangeAspect="1" noChangeArrowheads="1"/>
          </p:cNvPicPr>
          <p:nvPr/>
        </p:nvPicPr>
        <p:blipFill>
          <a:blip r:embed="rId9" cstate="print"/>
          <a:srcRect/>
          <a:stretch>
            <a:fillRect/>
          </a:stretch>
        </p:blipFill>
        <p:spPr bwMode="auto">
          <a:xfrm>
            <a:off x="5710170" y="41308148"/>
            <a:ext cx="1571638" cy="1241762"/>
          </a:xfrm>
          <a:prstGeom prst="rect">
            <a:avLst/>
          </a:prstGeom>
          <a:noFill/>
        </p:spPr>
      </p:pic>
      <p:pic>
        <p:nvPicPr>
          <p:cNvPr id="2055" name="Picture 7" descr="E:\cluster work\PROTOCOL AND POSTER\pics\TSCCAEC0VXICA8MQU5HCAPV42WKCAJ5XD7YCAE25QH0CA8I9QBNCA031MK3CAD5DN70CA2B60XACAPBPZ67CA0D2HDMCAZQGTQQCA0OM5QOCAPBR44RCA5D6ZG0CA338VHGCATGBTDLCAFFD9ZXCAR0IKCZ.jpg"/>
          <p:cNvPicPr>
            <a:picLocks noChangeAspect="1" noChangeArrowheads="1"/>
          </p:cNvPicPr>
          <p:nvPr/>
        </p:nvPicPr>
        <p:blipFill>
          <a:blip r:embed="rId10" cstate="print"/>
          <a:srcRect/>
          <a:stretch>
            <a:fillRect/>
          </a:stretch>
        </p:blipFill>
        <p:spPr bwMode="auto">
          <a:xfrm>
            <a:off x="4710039" y="14331900"/>
            <a:ext cx="1852520" cy="1852520"/>
          </a:xfrm>
          <a:prstGeom prst="rect">
            <a:avLst/>
          </a:prstGeom>
          <a:noFill/>
        </p:spPr>
      </p:pic>
      <p:sp>
        <p:nvSpPr>
          <p:cNvPr id="88" name="TextBox 87"/>
          <p:cNvSpPr txBox="1"/>
          <p:nvPr/>
        </p:nvSpPr>
        <p:spPr>
          <a:xfrm>
            <a:off x="638073" y="6545158"/>
            <a:ext cx="6572296" cy="1184940"/>
          </a:xfrm>
          <a:prstGeom prst="rect">
            <a:avLst/>
          </a:prstGeom>
          <a:noFill/>
        </p:spPr>
        <p:txBody>
          <a:bodyPr wrap="square" rtlCol="0">
            <a:spAutoFit/>
          </a:bodyPr>
          <a:lstStyle/>
          <a:p>
            <a:r>
              <a:rPr lang="en-GB" dirty="0" smtClean="0">
                <a:solidFill>
                  <a:srgbClr val="0070C0"/>
                </a:solidFill>
                <a:latin typeface="Impact" pitchFamily="34" charset="0"/>
              </a:rPr>
              <a:t>Background</a:t>
            </a:r>
            <a:endParaRPr lang="en-GB" dirty="0">
              <a:solidFill>
                <a:srgbClr val="0070C0"/>
              </a:solidFill>
              <a:latin typeface="Impact" pitchFamily="34" charset="0"/>
            </a:endParaRPr>
          </a:p>
        </p:txBody>
      </p:sp>
      <p:sp>
        <p:nvSpPr>
          <p:cNvPr id="77" name="TextBox 76"/>
          <p:cNvSpPr txBox="1"/>
          <p:nvPr/>
        </p:nvSpPr>
        <p:spPr>
          <a:xfrm>
            <a:off x="638073" y="7545290"/>
            <a:ext cx="29003828" cy="2862322"/>
          </a:xfrm>
          <a:prstGeom prst="rect">
            <a:avLst/>
          </a:prstGeom>
          <a:noFill/>
        </p:spPr>
        <p:txBody>
          <a:bodyPr wrap="square" rtlCol="0">
            <a:spAutoFit/>
          </a:bodyPr>
          <a:lstStyle/>
          <a:p>
            <a:pPr algn="just">
              <a:lnSpc>
                <a:spcPct val="125000"/>
              </a:lnSpc>
            </a:pPr>
            <a:r>
              <a:rPr lang="en-GB" sz="3600" dirty="0" smtClean="0"/>
              <a:t>Cluster randomised controlled trials (RCTs) help evaluate public health interventions. In reviews, cluster RCTs require more complex analysis. If a reviewer is unaware of the difference between cluster RCTs and trials that randomise individuals, cluster RCTs may be incorrectly analysed. Cluster RCTs’ analyses should account for clustering but some do not make this adjustment. Review authors have difficulty determining when a trial’s analysis has adjusted for clustering, and consequently, cluster RCTs may be incorrectly analysed. In either case, incorrect analyses lead to overly narrow confidence intervals. </a:t>
            </a:r>
            <a:endParaRPr lang="en-GB" sz="3600" dirty="0"/>
          </a:p>
        </p:txBody>
      </p:sp>
      <p:pic>
        <p:nvPicPr>
          <p:cNvPr id="2" name="Picture 2" descr="G:\cluster work\PROTOCOL AND POSTER\pics\reports_back.jpg"/>
          <p:cNvPicPr>
            <a:picLocks noChangeAspect="1" noChangeArrowheads="1"/>
          </p:cNvPicPr>
          <p:nvPr/>
        </p:nvPicPr>
        <p:blipFill>
          <a:blip r:embed="rId11" cstate="print">
            <a:lum bright="23000"/>
          </a:blip>
          <a:srcRect/>
          <a:stretch>
            <a:fillRect/>
          </a:stretch>
        </p:blipFill>
        <p:spPr bwMode="auto">
          <a:xfrm flipH="1">
            <a:off x="0" y="0"/>
            <a:ext cx="30279974" cy="6402282"/>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pic>
      <p:sp>
        <p:nvSpPr>
          <p:cNvPr id="54" name="Rectangle 1"/>
          <p:cNvSpPr>
            <a:spLocks noChangeArrowheads="1"/>
          </p:cNvSpPr>
          <p:nvPr/>
        </p:nvSpPr>
        <p:spPr bwMode="auto">
          <a:xfrm>
            <a:off x="6578625" y="758680"/>
            <a:ext cx="23701350" cy="3318936"/>
          </a:xfrm>
          <a:prstGeom prst="rect">
            <a:avLst/>
          </a:prstGeom>
          <a:noFill/>
          <a:ln>
            <a:noFill/>
            <a:headEnd/>
            <a:tailEnd/>
          </a:ln>
        </p:spPr>
        <p:style>
          <a:lnRef idx="2">
            <a:schemeClr val="dk1"/>
          </a:lnRef>
          <a:fillRef idx="1">
            <a:schemeClr val="lt1"/>
          </a:fillRef>
          <a:effectRef idx="0">
            <a:schemeClr val="dk1"/>
          </a:effectRef>
          <a:fontRef idx="minor">
            <a:schemeClr val="dk1"/>
          </a:fontRef>
        </p:style>
        <p:txBody>
          <a:bodyPr vert="horz" wrap="square" lIns="360758" tIns="180379" rIns="360758" bIns="180379" numCol="1" anchor="ctr" anchorCtr="0" compatLnSpc="1">
            <a:prstTxWarp prst="textNoShape">
              <a:avLst/>
            </a:prstTxWarp>
            <a:spAutoFit/>
          </a:bodyPr>
          <a:lstStyle/>
          <a:p>
            <a:pPr algn="ctr" fontAlgn="base">
              <a:spcBef>
                <a:spcPct val="0"/>
              </a:spcBef>
              <a:spcAft>
                <a:spcPct val="0"/>
              </a:spcAft>
              <a:tabLst>
                <a:tab pos="4321583" algn="l"/>
              </a:tabLst>
            </a:pPr>
            <a:r>
              <a:rPr lang="en-GB" sz="9600" dirty="0" smtClean="0">
                <a:ln w="6350">
                  <a:noFill/>
                </a:ln>
                <a:solidFill>
                  <a:srgbClr val="0070C0"/>
                </a:solidFill>
                <a:latin typeface="Impact" pitchFamily="34" charset="0"/>
                <a:ea typeface="Times New Roman" pitchFamily="18" charset="0"/>
                <a:cs typeface="LilyUPC" pitchFamily="34" charset="-34"/>
              </a:rPr>
              <a:t>Cluster </a:t>
            </a:r>
            <a:r>
              <a:rPr lang="en-GB" sz="9600" dirty="0">
                <a:ln w="6350">
                  <a:noFill/>
                </a:ln>
                <a:solidFill>
                  <a:srgbClr val="0070C0"/>
                </a:solidFill>
                <a:latin typeface="Impact" pitchFamily="34" charset="0"/>
                <a:ea typeface="Times New Roman" pitchFamily="18" charset="0"/>
                <a:cs typeface="LilyUPC" pitchFamily="34" charset="-34"/>
              </a:rPr>
              <a:t>randomised trials in </a:t>
            </a:r>
            <a:r>
              <a:rPr lang="en-GB" sz="9600" dirty="0" smtClean="0">
                <a:ln w="6350">
                  <a:noFill/>
                </a:ln>
                <a:solidFill>
                  <a:srgbClr val="0070C0"/>
                </a:solidFill>
                <a:latin typeface="Impact" pitchFamily="34" charset="0"/>
                <a:ea typeface="Times New Roman" pitchFamily="18" charset="0"/>
                <a:cs typeface="LilyUPC" pitchFamily="34" charset="-34"/>
              </a:rPr>
              <a:t>Cochrane </a:t>
            </a:r>
            <a:r>
              <a:rPr lang="en-GB" sz="9600" dirty="0">
                <a:ln w="6350">
                  <a:noFill/>
                </a:ln>
                <a:solidFill>
                  <a:srgbClr val="0070C0"/>
                </a:solidFill>
                <a:latin typeface="Impact" pitchFamily="34" charset="0"/>
                <a:ea typeface="Times New Roman" pitchFamily="18" charset="0"/>
                <a:cs typeface="LilyUPC" pitchFamily="34" charset="-34"/>
              </a:rPr>
              <a:t>reviews of </a:t>
            </a:r>
            <a:r>
              <a:rPr lang="en-GB" sz="9600" dirty="0" smtClean="0">
                <a:ln w="6350">
                  <a:noFill/>
                </a:ln>
                <a:solidFill>
                  <a:srgbClr val="0070C0"/>
                </a:solidFill>
                <a:latin typeface="Impact" pitchFamily="34" charset="0"/>
                <a:ea typeface="Times New Roman" pitchFamily="18" charset="0"/>
                <a:cs typeface="LilyUPC" pitchFamily="34" charset="-34"/>
              </a:rPr>
              <a:t>infectious diseases</a:t>
            </a:r>
            <a:endParaRPr lang="en-GB" sz="9600" dirty="0">
              <a:ln w="6350">
                <a:noFill/>
              </a:ln>
              <a:solidFill>
                <a:srgbClr val="0070C0"/>
              </a:solidFill>
              <a:latin typeface="Impact" pitchFamily="34" charset="0"/>
              <a:cs typeface="LilyUPC" pitchFamily="34" charset="-34"/>
            </a:endParaRPr>
          </a:p>
        </p:txBody>
      </p:sp>
      <p:sp>
        <p:nvSpPr>
          <p:cNvPr id="55" name="Rectangle 54"/>
          <p:cNvSpPr/>
          <p:nvPr/>
        </p:nvSpPr>
        <p:spPr>
          <a:xfrm>
            <a:off x="8277071" y="4116266"/>
            <a:ext cx="22002904" cy="1446550"/>
          </a:xfrm>
          <a:prstGeom prst="rect">
            <a:avLst/>
          </a:prstGeom>
        </p:spPr>
        <p:txBody>
          <a:bodyPr wrap="square">
            <a:spAutoFit/>
          </a:bodyPr>
          <a:lstStyle/>
          <a:p>
            <a:pPr algn="ctr"/>
            <a:r>
              <a:rPr lang="en-GB" sz="4000" dirty="0" smtClean="0">
                <a:solidFill>
                  <a:srgbClr val="0070C0"/>
                </a:solidFill>
                <a:latin typeface="Impact" pitchFamily="34" charset="0"/>
              </a:rPr>
              <a:t>Sarah </a:t>
            </a:r>
            <a:r>
              <a:rPr lang="en-GB" sz="4000" dirty="0" err="1" smtClean="0">
                <a:solidFill>
                  <a:srgbClr val="0070C0"/>
                </a:solidFill>
                <a:latin typeface="Impact" pitchFamily="34" charset="0"/>
              </a:rPr>
              <a:t>Donegan</a:t>
            </a:r>
            <a:r>
              <a:rPr lang="en-GB" sz="4000" dirty="0" smtClean="0">
                <a:solidFill>
                  <a:srgbClr val="0070C0"/>
                </a:solidFill>
                <a:latin typeface="Impact" pitchFamily="34" charset="0"/>
              </a:rPr>
              <a:t>, Paul Garner, Brian Faragher.   </a:t>
            </a:r>
          </a:p>
          <a:p>
            <a:pPr algn="ctr"/>
            <a:r>
              <a:rPr lang="en-GB" sz="4000" dirty="0" smtClean="0">
                <a:solidFill>
                  <a:srgbClr val="0070C0"/>
                </a:solidFill>
                <a:latin typeface="Impact" pitchFamily="34" charset="0"/>
              </a:rPr>
              <a:t>Liverpool School of Tropical Medicine, Liverpool, UK</a:t>
            </a:r>
            <a:r>
              <a:rPr lang="en-GB" sz="4800" b="1" dirty="0" smtClean="0">
                <a:solidFill>
                  <a:srgbClr val="0070C0"/>
                </a:solidFill>
                <a:latin typeface="Impact" pitchFamily="34" charset="0"/>
              </a:rPr>
              <a:t>.</a:t>
            </a:r>
            <a:endParaRPr lang="en-GB" sz="4800" dirty="0">
              <a:solidFill>
                <a:srgbClr val="0070C0"/>
              </a:solidFill>
              <a:latin typeface="Impact" pitchFamily="34" charset="0"/>
            </a:endParaRPr>
          </a:p>
        </p:txBody>
      </p:sp>
      <p:pic>
        <p:nvPicPr>
          <p:cNvPr id="4" name="Picture 3" descr="G:\cluster work\PROTOCOL AND POSTER\pics\TSCCAEC0VXICA8MQU5HCAPV42WKCAJ5XD7YCAE25QH0CA8I9QBNCA031MK3CAD5DN70CA2B60XACAPBPZ67CA0D2HDMCAZQGTQQCA0OM5QOCAPBR44RCA5D6ZG0CA338VHGCATGBTDLCAFFD9ZXCAR0IKCZ.jpg"/>
          <p:cNvPicPr>
            <a:picLocks noChangeAspect="1" noChangeArrowheads="1"/>
          </p:cNvPicPr>
          <p:nvPr/>
        </p:nvPicPr>
        <p:blipFill>
          <a:blip r:embed="rId10" cstate="print"/>
          <a:srcRect/>
          <a:stretch>
            <a:fillRect/>
          </a:stretch>
        </p:blipFill>
        <p:spPr bwMode="auto">
          <a:xfrm>
            <a:off x="15282863" y="31619896"/>
            <a:ext cx="1095375" cy="1095375"/>
          </a:xfrm>
          <a:prstGeom prst="rect">
            <a:avLst/>
          </a:prstGeom>
          <a:noFill/>
        </p:spPr>
      </p:pic>
      <p:sp>
        <p:nvSpPr>
          <p:cNvPr id="51" name="TextBox 50"/>
          <p:cNvSpPr txBox="1"/>
          <p:nvPr/>
        </p:nvSpPr>
        <p:spPr>
          <a:xfrm>
            <a:off x="638073" y="11545818"/>
            <a:ext cx="28860952" cy="2862322"/>
          </a:xfrm>
          <a:prstGeom prst="rect">
            <a:avLst/>
          </a:prstGeom>
          <a:noFill/>
        </p:spPr>
        <p:txBody>
          <a:bodyPr wrap="square" rtlCol="0">
            <a:spAutoFit/>
          </a:bodyPr>
          <a:lstStyle/>
          <a:p>
            <a:pPr algn="just">
              <a:lnSpc>
                <a:spcPct val="125000"/>
              </a:lnSpc>
            </a:pPr>
            <a:r>
              <a:rPr lang="en-GB" sz="3600" dirty="0" smtClean="0"/>
              <a:t>We searched the Cochrane Database of Systematic Reviews (2009, issue 2) to locate reviews of the Cochrane Infectious Diseases Group (CIDG) that include cluster RCTs, excluding withdrawn reviews. We obtained the trial reports of the reviews of interest to verify that trials were correctly classified as individual or cluster randomised (adjusted or not adjusted) and whether information was reported to allow reviewers to adjust the trials’ results for clustering. Also, we extracted data from the reviews regarding the analysis and reporting of cluster RCTs.</a:t>
            </a:r>
            <a:endParaRPr lang="en-GB" sz="3600" dirty="0"/>
          </a:p>
        </p:txBody>
      </p:sp>
      <p:sp>
        <p:nvSpPr>
          <p:cNvPr id="2069" name="Rectangle 21"/>
          <p:cNvSpPr>
            <a:spLocks noChangeArrowheads="1"/>
          </p:cNvSpPr>
          <p:nvPr/>
        </p:nvSpPr>
        <p:spPr bwMode="auto">
          <a:xfrm>
            <a:off x="0" y="0"/>
            <a:ext cx="30279975"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2070" name="Rectangle 22"/>
          <p:cNvSpPr>
            <a:spLocks noChangeArrowheads="1"/>
          </p:cNvSpPr>
          <p:nvPr/>
        </p:nvSpPr>
        <p:spPr bwMode="auto">
          <a:xfrm>
            <a:off x="0" y="3209925"/>
            <a:ext cx="30279975"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2071" name="Rectangle 23"/>
          <p:cNvSpPr>
            <a:spLocks noChangeArrowheads="1"/>
          </p:cNvSpPr>
          <p:nvPr/>
        </p:nvSpPr>
        <p:spPr bwMode="auto">
          <a:xfrm>
            <a:off x="0" y="5962650"/>
            <a:ext cx="30279975"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2072" name="Rectangle 24"/>
          <p:cNvSpPr>
            <a:spLocks noChangeArrowheads="1"/>
          </p:cNvSpPr>
          <p:nvPr/>
        </p:nvSpPr>
        <p:spPr bwMode="auto">
          <a:xfrm>
            <a:off x="0" y="8715375"/>
            <a:ext cx="30279975"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2073" name="Rectangle 25"/>
          <p:cNvSpPr>
            <a:spLocks noChangeArrowheads="1"/>
          </p:cNvSpPr>
          <p:nvPr/>
        </p:nvSpPr>
        <p:spPr bwMode="auto">
          <a:xfrm>
            <a:off x="0" y="11468100"/>
            <a:ext cx="30279975"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2074" name="Rectangle 26"/>
          <p:cNvSpPr>
            <a:spLocks noChangeArrowheads="1"/>
          </p:cNvSpPr>
          <p:nvPr/>
        </p:nvSpPr>
        <p:spPr bwMode="auto">
          <a:xfrm>
            <a:off x="0" y="14220825"/>
            <a:ext cx="30279975"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2075" name="Rectangle 27"/>
          <p:cNvSpPr>
            <a:spLocks noChangeArrowheads="1"/>
          </p:cNvSpPr>
          <p:nvPr/>
        </p:nvSpPr>
        <p:spPr bwMode="auto">
          <a:xfrm>
            <a:off x="0" y="16973550"/>
            <a:ext cx="30279975"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2076" name="Rectangle 28"/>
          <p:cNvSpPr>
            <a:spLocks noChangeArrowheads="1"/>
          </p:cNvSpPr>
          <p:nvPr/>
        </p:nvSpPr>
        <p:spPr bwMode="auto">
          <a:xfrm>
            <a:off x="0" y="19726275"/>
            <a:ext cx="30279975"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2077" name="Rectangle 29"/>
          <p:cNvSpPr>
            <a:spLocks noChangeArrowheads="1"/>
          </p:cNvSpPr>
          <p:nvPr/>
        </p:nvSpPr>
        <p:spPr bwMode="auto">
          <a:xfrm>
            <a:off x="0" y="22479000"/>
            <a:ext cx="30279975"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2078" name="Rectangle 30"/>
          <p:cNvSpPr>
            <a:spLocks noChangeArrowheads="1"/>
          </p:cNvSpPr>
          <p:nvPr/>
        </p:nvSpPr>
        <p:spPr bwMode="auto">
          <a:xfrm>
            <a:off x="0" y="25231725"/>
            <a:ext cx="30279975"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2079" name="Rectangle 31"/>
          <p:cNvSpPr>
            <a:spLocks noChangeArrowheads="1"/>
          </p:cNvSpPr>
          <p:nvPr/>
        </p:nvSpPr>
        <p:spPr bwMode="auto">
          <a:xfrm>
            <a:off x="0" y="27984450"/>
            <a:ext cx="30279975"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2080" name="Rectangle 32"/>
          <p:cNvSpPr>
            <a:spLocks noChangeArrowheads="1"/>
          </p:cNvSpPr>
          <p:nvPr/>
        </p:nvSpPr>
        <p:spPr bwMode="auto">
          <a:xfrm>
            <a:off x="0" y="30737175"/>
            <a:ext cx="30279975"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2081" name="Rectangle 33"/>
          <p:cNvSpPr>
            <a:spLocks noChangeArrowheads="1"/>
          </p:cNvSpPr>
          <p:nvPr/>
        </p:nvSpPr>
        <p:spPr bwMode="auto">
          <a:xfrm>
            <a:off x="0" y="33489900"/>
            <a:ext cx="30279975"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2082" name="Rectangle 34"/>
          <p:cNvSpPr>
            <a:spLocks noChangeArrowheads="1"/>
          </p:cNvSpPr>
          <p:nvPr/>
        </p:nvSpPr>
        <p:spPr bwMode="auto">
          <a:xfrm>
            <a:off x="0" y="36242625"/>
            <a:ext cx="30279975"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2083" name="Rectangle 35"/>
          <p:cNvSpPr>
            <a:spLocks noChangeArrowheads="1"/>
          </p:cNvSpPr>
          <p:nvPr/>
        </p:nvSpPr>
        <p:spPr bwMode="auto">
          <a:xfrm>
            <a:off x="0" y="38995350"/>
            <a:ext cx="30279975"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2084" name="Rectangle 36"/>
          <p:cNvSpPr>
            <a:spLocks noChangeArrowheads="1"/>
          </p:cNvSpPr>
          <p:nvPr/>
        </p:nvSpPr>
        <p:spPr bwMode="auto">
          <a:xfrm>
            <a:off x="0" y="41748075"/>
            <a:ext cx="30279975"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2085" name="Rectangle 37"/>
          <p:cNvSpPr>
            <a:spLocks noChangeArrowheads="1"/>
          </p:cNvSpPr>
          <p:nvPr/>
        </p:nvSpPr>
        <p:spPr bwMode="auto">
          <a:xfrm>
            <a:off x="0" y="44500800"/>
            <a:ext cx="30279975"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2086" name="Rectangle 38"/>
          <p:cNvSpPr>
            <a:spLocks noChangeArrowheads="1"/>
          </p:cNvSpPr>
          <p:nvPr/>
        </p:nvSpPr>
        <p:spPr bwMode="auto">
          <a:xfrm>
            <a:off x="0" y="47253525"/>
            <a:ext cx="30279975"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2087" name="Rectangle 39"/>
          <p:cNvSpPr>
            <a:spLocks noChangeArrowheads="1"/>
          </p:cNvSpPr>
          <p:nvPr/>
        </p:nvSpPr>
        <p:spPr bwMode="auto">
          <a:xfrm>
            <a:off x="0" y="50006250"/>
            <a:ext cx="30279975"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2088" name="Rectangle 40"/>
          <p:cNvSpPr>
            <a:spLocks noChangeArrowheads="1"/>
          </p:cNvSpPr>
          <p:nvPr/>
        </p:nvSpPr>
        <p:spPr bwMode="auto">
          <a:xfrm>
            <a:off x="0" y="52758975"/>
            <a:ext cx="30279975"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2089" name="Rectangle 41"/>
          <p:cNvSpPr>
            <a:spLocks noChangeArrowheads="1"/>
          </p:cNvSpPr>
          <p:nvPr/>
        </p:nvSpPr>
        <p:spPr bwMode="auto">
          <a:xfrm>
            <a:off x="0" y="55511700"/>
            <a:ext cx="30279975"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graphicFrame>
        <p:nvGraphicFramePr>
          <p:cNvPr id="154" name="Chart 153"/>
          <p:cNvGraphicFramePr/>
          <p:nvPr/>
        </p:nvGraphicFramePr>
        <p:xfrm>
          <a:off x="15068549" y="14474776"/>
          <a:ext cx="4820400" cy="3024000"/>
        </p:xfrm>
        <a:graphic>
          <a:graphicData uri="http://schemas.openxmlformats.org/drawingml/2006/chart">
            <c:chart xmlns:c="http://schemas.openxmlformats.org/drawingml/2006/chart" xmlns:r="http://schemas.openxmlformats.org/officeDocument/2006/relationships" r:id="rId12"/>
          </a:graphicData>
        </a:graphic>
      </p:graphicFrame>
      <p:graphicFrame>
        <p:nvGraphicFramePr>
          <p:cNvPr id="155" name="Chart 154"/>
          <p:cNvGraphicFramePr/>
          <p:nvPr/>
        </p:nvGraphicFramePr>
        <p:xfrm>
          <a:off x="19926333" y="14474776"/>
          <a:ext cx="4820400" cy="3024000"/>
        </p:xfrm>
        <a:graphic>
          <a:graphicData uri="http://schemas.openxmlformats.org/drawingml/2006/chart">
            <c:chart xmlns:c="http://schemas.openxmlformats.org/drawingml/2006/chart" xmlns:r="http://schemas.openxmlformats.org/officeDocument/2006/relationships" r:id="rId13"/>
          </a:graphicData>
        </a:graphic>
      </p:graphicFrame>
      <p:graphicFrame>
        <p:nvGraphicFramePr>
          <p:cNvPr id="156" name="Chart 155"/>
          <p:cNvGraphicFramePr/>
          <p:nvPr/>
        </p:nvGraphicFramePr>
        <p:xfrm>
          <a:off x="24784117" y="14474776"/>
          <a:ext cx="4820400" cy="3024000"/>
        </p:xfrm>
        <a:graphic>
          <a:graphicData uri="http://schemas.openxmlformats.org/drawingml/2006/chart">
            <c:chart xmlns:c="http://schemas.openxmlformats.org/drawingml/2006/chart" xmlns:r="http://schemas.openxmlformats.org/officeDocument/2006/relationships" r:id="rId14"/>
          </a:graphicData>
        </a:graphic>
      </p:graphicFrame>
      <p:graphicFrame>
        <p:nvGraphicFramePr>
          <p:cNvPr id="157" name="Chart 156"/>
          <p:cNvGraphicFramePr/>
          <p:nvPr/>
        </p:nvGraphicFramePr>
        <p:xfrm>
          <a:off x="15068549" y="17546610"/>
          <a:ext cx="4820400" cy="3024000"/>
        </p:xfrm>
        <a:graphic>
          <a:graphicData uri="http://schemas.openxmlformats.org/drawingml/2006/chart">
            <c:chart xmlns:c="http://schemas.openxmlformats.org/drawingml/2006/chart" xmlns:r="http://schemas.openxmlformats.org/officeDocument/2006/relationships" r:id="rId15"/>
          </a:graphicData>
        </a:graphic>
      </p:graphicFrame>
      <p:graphicFrame>
        <p:nvGraphicFramePr>
          <p:cNvPr id="158" name="Chart 157"/>
          <p:cNvGraphicFramePr/>
          <p:nvPr/>
        </p:nvGraphicFramePr>
        <p:xfrm>
          <a:off x="19926333" y="17546610"/>
          <a:ext cx="4820400" cy="3024000"/>
        </p:xfrm>
        <a:graphic>
          <a:graphicData uri="http://schemas.openxmlformats.org/drawingml/2006/chart">
            <c:chart xmlns:c="http://schemas.openxmlformats.org/drawingml/2006/chart" xmlns:r="http://schemas.openxmlformats.org/officeDocument/2006/relationships" r:id="rId16"/>
          </a:graphicData>
        </a:graphic>
      </p:graphicFrame>
      <p:graphicFrame>
        <p:nvGraphicFramePr>
          <p:cNvPr id="159" name="Chart 158"/>
          <p:cNvGraphicFramePr/>
          <p:nvPr/>
        </p:nvGraphicFramePr>
        <p:xfrm>
          <a:off x="24784117" y="17546610"/>
          <a:ext cx="4820400" cy="3024000"/>
        </p:xfrm>
        <a:graphic>
          <a:graphicData uri="http://schemas.openxmlformats.org/drawingml/2006/chart">
            <c:chart xmlns:c="http://schemas.openxmlformats.org/drawingml/2006/chart" xmlns:r="http://schemas.openxmlformats.org/officeDocument/2006/relationships" r:id="rId17"/>
          </a:graphicData>
        </a:graphic>
      </p:graphicFrame>
      <p:graphicFrame>
        <p:nvGraphicFramePr>
          <p:cNvPr id="160" name="Chart 159"/>
          <p:cNvGraphicFramePr/>
          <p:nvPr/>
        </p:nvGraphicFramePr>
        <p:xfrm>
          <a:off x="15068549" y="20618444"/>
          <a:ext cx="4820400" cy="3024000"/>
        </p:xfrm>
        <a:graphic>
          <a:graphicData uri="http://schemas.openxmlformats.org/drawingml/2006/chart">
            <c:chart xmlns:c="http://schemas.openxmlformats.org/drawingml/2006/chart" xmlns:r="http://schemas.openxmlformats.org/officeDocument/2006/relationships" r:id="rId18"/>
          </a:graphicData>
        </a:graphic>
      </p:graphicFrame>
      <p:graphicFrame>
        <p:nvGraphicFramePr>
          <p:cNvPr id="161" name="Chart 160"/>
          <p:cNvGraphicFramePr/>
          <p:nvPr/>
        </p:nvGraphicFramePr>
        <p:xfrm>
          <a:off x="19926333" y="20618444"/>
          <a:ext cx="4820400" cy="3024000"/>
        </p:xfrm>
        <a:graphic>
          <a:graphicData uri="http://schemas.openxmlformats.org/drawingml/2006/chart">
            <c:chart xmlns:c="http://schemas.openxmlformats.org/drawingml/2006/chart" xmlns:r="http://schemas.openxmlformats.org/officeDocument/2006/relationships" r:id="rId19"/>
          </a:graphicData>
        </a:graphic>
      </p:graphicFrame>
      <p:graphicFrame>
        <p:nvGraphicFramePr>
          <p:cNvPr id="162" name="Chart 161"/>
          <p:cNvGraphicFramePr/>
          <p:nvPr/>
        </p:nvGraphicFramePr>
        <p:xfrm>
          <a:off x="24784117" y="20618444"/>
          <a:ext cx="4820400" cy="3024000"/>
        </p:xfrm>
        <a:graphic>
          <a:graphicData uri="http://schemas.openxmlformats.org/drawingml/2006/chart">
            <c:chart xmlns:c="http://schemas.openxmlformats.org/drawingml/2006/chart" xmlns:r="http://schemas.openxmlformats.org/officeDocument/2006/relationships" r:id="rId20"/>
          </a:graphicData>
        </a:graphic>
      </p:graphicFrame>
      <p:graphicFrame>
        <p:nvGraphicFramePr>
          <p:cNvPr id="163" name="Chart 162"/>
          <p:cNvGraphicFramePr/>
          <p:nvPr/>
        </p:nvGraphicFramePr>
        <p:xfrm>
          <a:off x="495197" y="23475964"/>
          <a:ext cx="4820400" cy="3024000"/>
        </p:xfrm>
        <a:graphic>
          <a:graphicData uri="http://schemas.openxmlformats.org/drawingml/2006/chart">
            <c:chart xmlns:c="http://schemas.openxmlformats.org/drawingml/2006/chart" xmlns:r="http://schemas.openxmlformats.org/officeDocument/2006/relationships" r:id="rId21"/>
          </a:graphicData>
        </a:graphic>
      </p:graphicFrame>
      <p:graphicFrame>
        <p:nvGraphicFramePr>
          <p:cNvPr id="164" name="Chart 163"/>
          <p:cNvGraphicFramePr/>
          <p:nvPr/>
        </p:nvGraphicFramePr>
        <p:xfrm>
          <a:off x="5352981" y="23475964"/>
          <a:ext cx="4820400" cy="3024000"/>
        </p:xfrm>
        <a:graphic>
          <a:graphicData uri="http://schemas.openxmlformats.org/drawingml/2006/chart">
            <c:chart xmlns:c="http://schemas.openxmlformats.org/drawingml/2006/chart" xmlns:r="http://schemas.openxmlformats.org/officeDocument/2006/relationships" r:id="rId22"/>
          </a:graphicData>
        </a:graphic>
      </p:graphicFrame>
      <p:graphicFrame>
        <p:nvGraphicFramePr>
          <p:cNvPr id="165" name="Chart 164"/>
          <p:cNvGraphicFramePr/>
          <p:nvPr/>
        </p:nvGraphicFramePr>
        <p:xfrm>
          <a:off x="10210765" y="23475964"/>
          <a:ext cx="4820400" cy="3024000"/>
        </p:xfrm>
        <a:graphic>
          <a:graphicData uri="http://schemas.openxmlformats.org/drawingml/2006/chart">
            <c:chart xmlns:c="http://schemas.openxmlformats.org/drawingml/2006/chart" xmlns:r="http://schemas.openxmlformats.org/officeDocument/2006/relationships" r:id="rId23"/>
          </a:graphicData>
        </a:graphic>
      </p:graphicFrame>
      <p:graphicFrame>
        <p:nvGraphicFramePr>
          <p:cNvPr id="166" name="Chart 165"/>
          <p:cNvGraphicFramePr/>
          <p:nvPr/>
        </p:nvGraphicFramePr>
        <p:xfrm>
          <a:off x="495197" y="26547798"/>
          <a:ext cx="4820400" cy="3024000"/>
        </p:xfrm>
        <a:graphic>
          <a:graphicData uri="http://schemas.openxmlformats.org/drawingml/2006/chart">
            <c:chart xmlns:c="http://schemas.openxmlformats.org/drawingml/2006/chart" xmlns:r="http://schemas.openxmlformats.org/officeDocument/2006/relationships" r:id="rId24"/>
          </a:graphicData>
        </a:graphic>
      </p:graphicFrame>
      <p:graphicFrame>
        <p:nvGraphicFramePr>
          <p:cNvPr id="167" name="Chart 166"/>
          <p:cNvGraphicFramePr/>
          <p:nvPr/>
        </p:nvGraphicFramePr>
        <p:xfrm>
          <a:off x="5352981" y="26547798"/>
          <a:ext cx="4820400" cy="3024000"/>
        </p:xfrm>
        <a:graphic>
          <a:graphicData uri="http://schemas.openxmlformats.org/drawingml/2006/chart">
            <c:chart xmlns:c="http://schemas.openxmlformats.org/drawingml/2006/chart" xmlns:r="http://schemas.openxmlformats.org/officeDocument/2006/relationships" r:id="rId25"/>
          </a:graphicData>
        </a:graphic>
      </p:graphicFrame>
      <p:graphicFrame>
        <p:nvGraphicFramePr>
          <p:cNvPr id="168" name="Chart 167"/>
          <p:cNvGraphicFramePr/>
          <p:nvPr/>
        </p:nvGraphicFramePr>
        <p:xfrm>
          <a:off x="10210765" y="26547798"/>
          <a:ext cx="4820400" cy="3024000"/>
        </p:xfrm>
        <a:graphic>
          <a:graphicData uri="http://schemas.openxmlformats.org/drawingml/2006/chart">
            <c:chart xmlns:c="http://schemas.openxmlformats.org/drawingml/2006/chart" xmlns:r="http://schemas.openxmlformats.org/officeDocument/2006/relationships" r:id="rId26"/>
          </a:graphicData>
        </a:graphic>
      </p:graphicFrame>
      <p:graphicFrame>
        <p:nvGraphicFramePr>
          <p:cNvPr id="170" name="Chart 169"/>
          <p:cNvGraphicFramePr/>
          <p:nvPr/>
        </p:nvGraphicFramePr>
        <p:xfrm>
          <a:off x="5352981" y="29619632"/>
          <a:ext cx="4820400" cy="3024000"/>
        </p:xfrm>
        <a:graphic>
          <a:graphicData uri="http://schemas.openxmlformats.org/drawingml/2006/chart">
            <c:chart xmlns:c="http://schemas.openxmlformats.org/drawingml/2006/chart" xmlns:r="http://schemas.openxmlformats.org/officeDocument/2006/relationships" r:id="rId27"/>
          </a:graphicData>
        </a:graphic>
      </p:graphicFrame>
      <p:graphicFrame>
        <p:nvGraphicFramePr>
          <p:cNvPr id="171" name="Chart 170"/>
          <p:cNvGraphicFramePr/>
          <p:nvPr/>
        </p:nvGraphicFramePr>
        <p:xfrm>
          <a:off x="10210765" y="29619632"/>
          <a:ext cx="4820400" cy="3024000"/>
        </p:xfrm>
        <a:graphic>
          <a:graphicData uri="http://schemas.openxmlformats.org/drawingml/2006/chart">
            <c:chart xmlns:c="http://schemas.openxmlformats.org/drawingml/2006/chart" xmlns:r="http://schemas.openxmlformats.org/officeDocument/2006/relationships" r:id="rId28"/>
          </a:graphicData>
        </a:graphic>
      </p:graphicFrame>
      <p:graphicFrame>
        <p:nvGraphicFramePr>
          <p:cNvPr id="172" name="Chart 171"/>
          <p:cNvGraphicFramePr/>
          <p:nvPr/>
        </p:nvGraphicFramePr>
        <p:xfrm>
          <a:off x="495197" y="32691466"/>
          <a:ext cx="4820400" cy="3024000"/>
        </p:xfrm>
        <a:graphic>
          <a:graphicData uri="http://schemas.openxmlformats.org/drawingml/2006/chart">
            <c:chart xmlns:c="http://schemas.openxmlformats.org/drawingml/2006/chart" xmlns:r="http://schemas.openxmlformats.org/officeDocument/2006/relationships" r:id="rId29"/>
          </a:graphicData>
        </a:graphic>
      </p:graphicFrame>
      <p:graphicFrame>
        <p:nvGraphicFramePr>
          <p:cNvPr id="173" name="Chart 172"/>
          <p:cNvGraphicFramePr/>
          <p:nvPr/>
        </p:nvGraphicFramePr>
        <p:xfrm>
          <a:off x="5352981" y="32691466"/>
          <a:ext cx="4820400" cy="3024000"/>
        </p:xfrm>
        <a:graphic>
          <a:graphicData uri="http://schemas.openxmlformats.org/drawingml/2006/chart">
            <c:chart xmlns:c="http://schemas.openxmlformats.org/drawingml/2006/chart" xmlns:r="http://schemas.openxmlformats.org/officeDocument/2006/relationships" r:id="rId30"/>
          </a:graphicData>
        </a:graphic>
      </p:graphicFrame>
      <p:graphicFrame>
        <p:nvGraphicFramePr>
          <p:cNvPr id="178" name="Chart 177"/>
          <p:cNvGraphicFramePr/>
          <p:nvPr/>
        </p:nvGraphicFramePr>
        <p:xfrm>
          <a:off x="10210765" y="32691466"/>
          <a:ext cx="9001188" cy="5786478"/>
        </p:xfrm>
        <a:graphic>
          <a:graphicData uri="http://schemas.openxmlformats.org/drawingml/2006/chart">
            <c:chart xmlns:c="http://schemas.openxmlformats.org/drawingml/2006/chart" xmlns:r="http://schemas.openxmlformats.org/officeDocument/2006/relationships" r:id="rId31"/>
          </a:graphicData>
        </a:graphic>
      </p:graphicFrame>
      <p:graphicFrame>
        <p:nvGraphicFramePr>
          <p:cNvPr id="169" name="Chart 168"/>
          <p:cNvGraphicFramePr/>
          <p:nvPr/>
        </p:nvGraphicFramePr>
        <p:xfrm>
          <a:off x="495197" y="29619632"/>
          <a:ext cx="4820400" cy="3024000"/>
        </p:xfrm>
        <a:graphic>
          <a:graphicData uri="http://schemas.openxmlformats.org/drawingml/2006/chart">
            <c:chart xmlns:c="http://schemas.openxmlformats.org/drawingml/2006/chart" xmlns:r="http://schemas.openxmlformats.org/officeDocument/2006/relationships" r:id="rId32"/>
          </a:graphicData>
        </a:graphic>
      </p:graphicFrame>
      <p:pic>
        <p:nvPicPr>
          <p:cNvPr id="179" name="Picture 178" descr="Mosquito.jpg"/>
          <p:cNvPicPr>
            <a:picLocks noChangeAspect="1"/>
          </p:cNvPicPr>
          <p:nvPr/>
        </p:nvPicPr>
        <p:blipFill>
          <a:blip r:embed="rId33" cstate="print"/>
          <a:stretch>
            <a:fillRect/>
          </a:stretch>
        </p:blipFill>
        <p:spPr>
          <a:xfrm flipV="1">
            <a:off x="29136967" y="6402282"/>
            <a:ext cx="1143008" cy="903023"/>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677</TotalTime>
  <Words>798</Words>
  <Application>Microsoft Office PowerPoint</Application>
  <PresentationFormat>Custom</PresentationFormat>
  <Paragraphs>46</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sarah</dc:creator>
  <cp:lastModifiedBy>fmoody</cp:lastModifiedBy>
  <cp:revision>106</cp:revision>
  <dcterms:created xsi:type="dcterms:W3CDTF">2009-09-23T19:36:47Z</dcterms:created>
  <dcterms:modified xsi:type="dcterms:W3CDTF">2010-07-20T15:23:03Z</dcterms:modified>
</cp:coreProperties>
</file>