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31"/>
  </p:notesMasterIdLst>
  <p:handoutMasterIdLst>
    <p:handoutMasterId r:id="rId32"/>
  </p:handoutMasterIdLst>
  <p:sldIdLst>
    <p:sldId id="258" r:id="rId2"/>
    <p:sldId id="259" r:id="rId3"/>
    <p:sldId id="260" r:id="rId4"/>
    <p:sldId id="261" r:id="rId5"/>
    <p:sldId id="262" r:id="rId6"/>
    <p:sldId id="263" r:id="rId7"/>
    <p:sldId id="264" r:id="rId8"/>
    <p:sldId id="265" r:id="rId9"/>
    <p:sldId id="269" r:id="rId10"/>
    <p:sldId id="273" r:id="rId11"/>
    <p:sldId id="277" r:id="rId12"/>
    <p:sldId id="278" r:id="rId13"/>
    <p:sldId id="279" r:id="rId14"/>
    <p:sldId id="280" r:id="rId15"/>
    <p:sldId id="282" r:id="rId16"/>
    <p:sldId id="281" r:id="rId17"/>
    <p:sldId id="283" r:id="rId18"/>
    <p:sldId id="287" r:id="rId19"/>
    <p:sldId id="288" r:id="rId20"/>
    <p:sldId id="289" r:id="rId21"/>
    <p:sldId id="290" r:id="rId22"/>
    <p:sldId id="307" r:id="rId23"/>
    <p:sldId id="291" r:id="rId24"/>
    <p:sldId id="292" r:id="rId25"/>
    <p:sldId id="296" r:id="rId26"/>
    <p:sldId id="300" r:id="rId27"/>
    <p:sldId id="304" r:id="rId28"/>
    <p:sldId id="305" r:id="rId29"/>
    <p:sldId id="306" r:id="rId3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D8A"/>
    <a:srgbClr val="EEECE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8" autoAdjust="0"/>
    <p:restoredTop sz="83647" autoAdjust="0"/>
  </p:normalViewPr>
  <p:slideViewPr>
    <p:cSldViewPr showGuides="1">
      <p:cViewPr>
        <p:scale>
          <a:sx n="75" d="100"/>
          <a:sy n="75" d="100"/>
        </p:scale>
        <p:origin x="-762" y="-510"/>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70" d="100"/>
        <a:sy n="70" d="100"/>
      </p:scale>
      <p:origin x="0" y="0"/>
    </p:cViewPr>
  </p:sorterViewPr>
  <p:notesViewPr>
    <p:cSldViewPr showGuides="1">
      <p:cViewPr varScale="1">
        <p:scale>
          <a:sx n="77" d="100"/>
          <a:sy n="77" d="100"/>
        </p:scale>
        <p:origin x="-2430" y="-84"/>
      </p:cViewPr>
      <p:guideLst>
        <p:guide orient="horz" pos="3224"/>
        <p:guide pos="223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2DAD0E-E44C-4DD6-B3B1-202E09A47250}" type="doc">
      <dgm:prSet loTypeId="urn:microsoft.com/office/officeart/2005/8/layout/venn1" loCatId="relationship" qsTypeId="urn:microsoft.com/office/officeart/2005/8/quickstyle/simple1" qsCatId="simple" csTypeId="urn:microsoft.com/office/officeart/2005/8/colors/accent1_2" csCatId="accent1" phldr="1"/>
      <dgm:spPr/>
    </dgm:pt>
    <dgm:pt modelId="{5D596AA4-E090-47D0-B220-6EB9DCD00BC6}">
      <dgm:prSet phldrT="[Text]"/>
      <dgm:spPr/>
      <dgm:t>
        <a:bodyPr/>
        <a:lstStyle/>
        <a:p>
          <a:r>
            <a:rPr lang="en-GB" dirty="0" smtClean="0"/>
            <a:t>Policy</a:t>
          </a:r>
        </a:p>
        <a:p>
          <a:endParaRPr lang="en-GB" dirty="0"/>
        </a:p>
      </dgm:t>
    </dgm:pt>
    <dgm:pt modelId="{1CA19F9D-2D64-422E-BFE2-93EE76964532}" type="parTrans" cxnId="{372A17F2-9D10-4E4F-A8FD-7F62EB07C288}">
      <dgm:prSet/>
      <dgm:spPr/>
      <dgm:t>
        <a:bodyPr/>
        <a:lstStyle/>
        <a:p>
          <a:endParaRPr lang="en-GB"/>
        </a:p>
      </dgm:t>
    </dgm:pt>
    <dgm:pt modelId="{82D1A1BB-F09F-4BFD-931F-2C4CEB3188B9}" type="sibTrans" cxnId="{372A17F2-9D10-4E4F-A8FD-7F62EB07C288}">
      <dgm:prSet/>
      <dgm:spPr/>
      <dgm:t>
        <a:bodyPr/>
        <a:lstStyle/>
        <a:p>
          <a:endParaRPr lang="en-GB"/>
        </a:p>
      </dgm:t>
    </dgm:pt>
    <dgm:pt modelId="{4CA5E130-4422-408F-8C64-03E6BC72D6FA}">
      <dgm:prSet phldrT="[Text]"/>
      <dgm:spPr/>
      <dgm:t>
        <a:bodyPr/>
        <a:lstStyle/>
        <a:p>
          <a:r>
            <a:rPr lang="en-GB" dirty="0" smtClean="0"/>
            <a:t>Partner-</a:t>
          </a:r>
          <a:br>
            <a:rPr lang="en-GB" dirty="0" smtClean="0"/>
          </a:br>
          <a:r>
            <a:rPr lang="en-GB" dirty="0" smtClean="0"/>
            <a:t>ship</a:t>
          </a:r>
          <a:endParaRPr lang="en-GB" dirty="0"/>
        </a:p>
      </dgm:t>
    </dgm:pt>
    <dgm:pt modelId="{F57624DA-313C-4688-B13C-BE3640B273F7}" type="parTrans" cxnId="{3A21A0D2-D72A-45D6-8753-2C569B10CAD4}">
      <dgm:prSet/>
      <dgm:spPr/>
      <dgm:t>
        <a:bodyPr/>
        <a:lstStyle/>
        <a:p>
          <a:endParaRPr lang="en-GB"/>
        </a:p>
      </dgm:t>
    </dgm:pt>
    <dgm:pt modelId="{A5CEE0B6-270A-48EE-A018-101439B5E913}" type="sibTrans" cxnId="{3A21A0D2-D72A-45D6-8753-2C569B10CAD4}">
      <dgm:prSet/>
      <dgm:spPr/>
      <dgm:t>
        <a:bodyPr/>
        <a:lstStyle/>
        <a:p>
          <a:endParaRPr lang="en-GB"/>
        </a:p>
      </dgm:t>
    </dgm:pt>
    <dgm:pt modelId="{2D4D3FF4-4C8F-4081-8B5F-CC6A1A5A0E0A}">
      <dgm:prSet phldrT="[Text]"/>
      <dgm:spPr/>
      <dgm:t>
        <a:bodyPr/>
        <a:lstStyle/>
        <a:p>
          <a:r>
            <a:rPr lang="en-GB" dirty="0" smtClean="0"/>
            <a:t>Leader-</a:t>
          </a:r>
          <a:br>
            <a:rPr lang="en-GB" dirty="0" smtClean="0"/>
          </a:br>
          <a:r>
            <a:rPr lang="en-GB" dirty="0" smtClean="0"/>
            <a:t>ship</a:t>
          </a:r>
          <a:endParaRPr lang="en-GB" dirty="0"/>
        </a:p>
      </dgm:t>
    </dgm:pt>
    <dgm:pt modelId="{31A669D5-2778-4AD2-AF0A-CB04378640C0}" type="parTrans" cxnId="{43C558FA-84E6-4FF2-B79D-7AB6CED159F4}">
      <dgm:prSet/>
      <dgm:spPr/>
      <dgm:t>
        <a:bodyPr/>
        <a:lstStyle/>
        <a:p>
          <a:endParaRPr lang="en-GB"/>
        </a:p>
      </dgm:t>
    </dgm:pt>
    <dgm:pt modelId="{18CCBEBB-9590-42ED-BBAC-B88CE6C793B8}" type="sibTrans" cxnId="{43C558FA-84E6-4FF2-B79D-7AB6CED159F4}">
      <dgm:prSet/>
      <dgm:spPr/>
      <dgm:t>
        <a:bodyPr/>
        <a:lstStyle/>
        <a:p>
          <a:endParaRPr lang="en-GB"/>
        </a:p>
      </dgm:t>
    </dgm:pt>
    <dgm:pt modelId="{A30AD07A-9547-4401-B31B-2CC7B61C1AC0}">
      <dgm:prSet/>
      <dgm:spPr/>
      <dgm:t>
        <a:bodyPr/>
        <a:lstStyle/>
        <a:p>
          <a:r>
            <a:rPr lang="en-GB" dirty="0" smtClean="0"/>
            <a:t>Finance</a:t>
          </a:r>
          <a:endParaRPr lang="en-GB" dirty="0"/>
        </a:p>
      </dgm:t>
    </dgm:pt>
    <dgm:pt modelId="{45C3144E-A98B-408D-AFA7-7F5C8DFFD640}" type="parTrans" cxnId="{846A29FA-06C3-48B7-82ED-FB9DC56AACE3}">
      <dgm:prSet/>
      <dgm:spPr/>
      <dgm:t>
        <a:bodyPr/>
        <a:lstStyle/>
        <a:p>
          <a:endParaRPr lang="en-GB"/>
        </a:p>
      </dgm:t>
    </dgm:pt>
    <dgm:pt modelId="{786134CC-8611-4521-B4E5-4A107EED91BA}" type="sibTrans" cxnId="{846A29FA-06C3-48B7-82ED-FB9DC56AACE3}">
      <dgm:prSet/>
      <dgm:spPr/>
      <dgm:t>
        <a:bodyPr/>
        <a:lstStyle/>
        <a:p>
          <a:endParaRPr lang="en-GB"/>
        </a:p>
      </dgm:t>
    </dgm:pt>
    <dgm:pt modelId="{D64059E0-1750-4377-8B34-BA95211B4A10}">
      <dgm:prSet/>
      <dgm:spPr/>
      <dgm:t>
        <a:bodyPr/>
        <a:lstStyle/>
        <a:p>
          <a:r>
            <a:rPr lang="en-GB" dirty="0" smtClean="0"/>
            <a:t>HRM</a:t>
          </a:r>
          <a:br>
            <a:rPr lang="en-GB" dirty="0" smtClean="0"/>
          </a:br>
          <a:r>
            <a:rPr lang="en-GB" dirty="0" smtClean="0"/>
            <a:t>systems</a:t>
          </a:r>
          <a:endParaRPr lang="en-GB" dirty="0"/>
        </a:p>
      </dgm:t>
    </dgm:pt>
    <dgm:pt modelId="{4F1ACDDB-480A-41EA-A4E6-606833BD985A}" type="parTrans" cxnId="{13D6DE2B-84CB-4EB7-9CE7-194055FC4664}">
      <dgm:prSet/>
      <dgm:spPr/>
      <dgm:t>
        <a:bodyPr/>
        <a:lstStyle/>
        <a:p>
          <a:endParaRPr lang="en-GB"/>
        </a:p>
      </dgm:t>
    </dgm:pt>
    <dgm:pt modelId="{33B637C5-76CD-457F-8197-6693B49544F2}" type="sibTrans" cxnId="{13D6DE2B-84CB-4EB7-9CE7-194055FC4664}">
      <dgm:prSet/>
      <dgm:spPr/>
      <dgm:t>
        <a:bodyPr/>
        <a:lstStyle/>
        <a:p>
          <a:endParaRPr lang="en-GB"/>
        </a:p>
      </dgm:t>
    </dgm:pt>
    <dgm:pt modelId="{85A8223D-1A77-428A-83BE-334FB566FDB9}">
      <dgm:prSet/>
      <dgm:spPr/>
      <dgm:t>
        <a:bodyPr/>
        <a:lstStyle/>
        <a:p>
          <a:r>
            <a:rPr lang="en-GB" dirty="0" smtClean="0"/>
            <a:t>Education</a:t>
          </a:r>
          <a:endParaRPr lang="en-GB" dirty="0"/>
        </a:p>
      </dgm:t>
    </dgm:pt>
    <dgm:pt modelId="{E0BDB090-1480-437D-AD03-5CF584FE88AB}" type="parTrans" cxnId="{0D1C2D41-D2C1-4A15-867A-3C693B1E1851}">
      <dgm:prSet/>
      <dgm:spPr/>
      <dgm:t>
        <a:bodyPr/>
        <a:lstStyle/>
        <a:p>
          <a:endParaRPr lang="en-GB"/>
        </a:p>
      </dgm:t>
    </dgm:pt>
    <dgm:pt modelId="{3267CCB8-DFBC-4424-9781-B29614E5AB37}" type="sibTrans" cxnId="{0D1C2D41-D2C1-4A15-867A-3C693B1E1851}">
      <dgm:prSet/>
      <dgm:spPr/>
      <dgm:t>
        <a:bodyPr/>
        <a:lstStyle/>
        <a:p>
          <a:endParaRPr lang="en-GB"/>
        </a:p>
      </dgm:t>
    </dgm:pt>
    <dgm:pt modelId="{CE769FE7-C6A0-4B87-853E-EC173144EC04}" type="pres">
      <dgm:prSet presAssocID="{412DAD0E-E44C-4DD6-B3B1-202E09A47250}" presName="compositeShape" presStyleCnt="0">
        <dgm:presLayoutVars>
          <dgm:chMax val="7"/>
          <dgm:dir/>
          <dgm:resizeHandles val="exact"/>
        </dgm:presLayoutVars>
      </dgm:prSet>
      <dgm:spPr/>
    </dgm:pt>
    <dgm:pt modelId="{FC5AEE13-6D63-4F04-B52D-FB93C8E42040}" type="pres">
      <dgm:prSet presAssocID="{5D596AA4-E090-47D0-B220-6EB9DCD00BC6}" presName="circ1" presStyleLbl="vennNode1" presStyleIdx="0" presStyleCnt="6" custLinFactNeighborX="-4592" custLinFactNeighborY="-47347"/>
      <dgm:spPr/>
    </dgm:pt>
    <dgm:pt modelId="{DF765034-DE7C-4099-88EC-025FD90F0F94}" type="pres">
      <dgm:prSet presAssocID="{5D596AA4-E090-47D0-B220-6EB9DCD00BC6}" presName="circ1Tx" presStyleLbl="revTx" presStyleIdx="0" presStyleCnt="0" custLinFactNeighborX="-2408" custLinFactNeighborY="-40086">
        <dgm:presLayoutVars>
          <dgm:chMax val="0"/>
          <dgm:chPref val="0"/>
          <dgm:bulletEnabled val="1"/>
        </dgm:presLayoutVars>
      </dgm:prSet>
      <dgm:spPr/>
      <dgm:t>
        <a:bodyPr/>
        <a:lstStyle/>
        <a:p>
          <a:endParaRPr lang="en-GB"/>
        </a:p>
      </dgm:t>
    </dgm:pt>
    <dgm:pt modelId="{806E10B3-4312-44A0-8B99-1CAA52E720C3}" type="pres">
      <dgm:prSet presAssocID="{A30AD07A-9547-4401-B31B-2CC7B61C1AC0}" presName="circ2" presStyleLbl="vennNode1" presStyleIdx="1" presStyleCnt="6" custLinFactNeighborX="33919" custLinFactNeighborY="-38793"/>
      <dgm:spPr/>
    </dgm:pt>
    <dgm:pt modelId="{2864CAD6-85FC-45F7-9C5B-9894AE14D553}" type="pres">
      <dgm:prSet presAssocID="{A30AD07A-9547-4401-B31B-2CC7B61C1AC0}" presName="circ2Tx" presStyleLbl="revTx" presStyleIdx="0" presStyleCnt="0" custLinFactNeighborX="11692" custLinFactNeighborY="-28396">
        <dgm:presLayoutVars>
          <dgm:chMax val="0"/>
          <dgm:chPref val="0"/>
          <dgm:bulletEnabled val="1"/>
        </dgm:presLayoutVars>
      </dgm:prSet>
      <dgm:spPr/>
      <dgm:t>
        <a:bodyPr/>
        <a:lstStyle/>
        <a:p>
          <a:endParaRPr lang="en-GB"/>
        </a:p>
      </dgm:t>
    </dgm:pt>
    <dgm:pt modelId="{C3503778-7161-4782-B2BB-71A69823FDAE}" type="pres">
      <dgm:prSet presAssocID="{85A8223D-1A77-428A-83BE-334FB566FDB9}" presName="circ3" presStyleLbl="vennNode1" presStyleIdx="2" presStyleCnt="6" custScaleX="118368" custScaleY="110919" custLinFactNeighborX="-33326" custLinFactNeighborY="-43521"/>
      <dgm:spPr/>
    </dgm:pt>
    <dgm:pt modelId="{92E6F62F-61CD-4EB5-928B-5DE2F9FA454A}" type="pres">
      <dgm:prSet presAssocID="{85A8223D-1A77-428A-83BE-334FB566FDB9}" presName="circ3Tx" presStyleLbl="revTx" presStyleIdx="0" presStyleCnt="0" custLinFactNeighborX="7083" custLinFactNeighborY="-1650">
        <dgm:presLayoutVars>
          <dgm:chMax val="0"/>
          <dgm:chPref val="0"/>
          <dgm:bulletEnabled val="1"/>
        </dgm:presLayoutVars>
      </dgm:prSet>
      <dgm:spPr/>
      <dgm:t>
        <a:bodyPr/>
        <a:lstStyle/>
        <a:p>
          <a:endParaRPr lang="en-GB"/>
        </a:p>
      </dgm:t>
    </dgm:pt>
    <dgm:pt modelId="{96EE0207-DD27-4A03-AFD9-292613BC0774}" type="pres">
      <dgm:prSet presAssocID="{D64059E0-1750-4377-8B34-BA95211B4A10}" presName="circ4" presStyleLbl="vennNode1" presStyleIdx="3" presStyleCnt="6" custLinFactNeighborX="55459" custLinFactNeighborY="-7704"/>
      <dgm:spPr/>
    </dgm:pt>
    <dgm:pt modelId="{385FB6E6-C095-47C6-967A-282D2421041F}" type="pres">
      <dgm:prSet presAssocID="{D64059E0-1750-4377-8B34-BA95211B4A10}" presName="circ4Tx" presStyleLbl="revTx" presStyleIdx="0" presStyleCnt="0" custLinFactY="-100000" custLinFactNeighborX="1959" custLinFactNeighborY="-131880">
        <dgm:presLayoutVars>
          <dgm:chMax val="0"/>
          <dgm:chPref val="0"/>
          <dgm:bulletEnabled val="1"/>
        </dgm:presLayoutVars>
      </dgm:prSet>
      <dgm:spPr/>
      <dgm:t>
        <a:bodyPr/>
        <a:lstStyle/>
        <a:p>
          <a:endParaRPr lang="en-GB"/>
        </a:p>
      </dgm:t>
    </dgm:pt>
    <dgm:pt modelId="{675C5351-2E9C-4C5E-9A8D-4227D871A521}" type="pres">
      <dgm:prSet presAssocID="{4CA5E130-4422-408F-8C64-03E6BC72D6FA}" presName="circ5" presStyleLbl="vennNode1" presStyleIdx="4" presStyleCnt="6" custLinFactNeighborX="11489" custLinFactNeighborY="21989"/>
      <dgm:spPr/>
    </dgm:pt>
    <dgm:pt modelId="{5DC7E7B9-FCE0-4379-8FF7-DC6ABA66F9CD}" type="pres">
      <dgm:prSet presAssocID="{4CA5E130-4422-408F-8C64-03E6BC72D6FA}" presName="circ5Tx" presStyleLbl="revTx" presStyleIdx="0" presStyleCnt="0">
        <dgm:presLayoutVars>
          <dgm:chMax val="0"/>
          <dgm:chPref val="0"/>
          <dgm:bulletEnabled val="1"/>
        </dgm:presLayoutVars>
      </dgm:prSet>
      <dgm:spPr/>
      <dgm:t>
        <a:bodyPr/>
        <a:lstStyle/>
        <a:p>
          <a:endParaRPr lang="en-GB"/>
        </a:p>
      </dgm:t>
    </dgm:pt>
    <dgm:pt modelId="{C8C7E8E5-B997-4B64-A159-C8BAA8EA9A80}" type="pres">
      <dgm:prSet presAssocID="{2D4D3FF4-4C8F-4081-8B5F-CC6A1A5A0E0A}" presName="circ6" presStyleLbl="vennNode1" presStyleIdx="5" presStyleCnt="6" custLinFactNeighborX="-43103" custLinFactNeighborY="-16956"/>
      <dgm:spPr/>
    </dgm:pt>
    <dgm:pt modelId="{4925403F-954D-4A82-8D3A-E638C38A569F}" type="pres">
      <dgm:prSet presAssocID="{2D4D3FF4-4C8F-4081-8B5F-CC6A1A5A0E0A}" presName="circ6Tx" presStyleLbl="revTx" presStyleIdx="0" presStyleCnt="0" custLinFactNeighborX="-8471" custLinFactNeighborY="-5759">
        <dgm:presLayoutVars>
          <dgm:chMax val="0"/>
          <dgm:chPref val="0"/>
          <dgm:bulletEnabled val="1"/>
        </dgm:presLayoutVars>
      </dgm:prSet>
      <dgm:spPr/>
      <dgm:t>
        <a:bodyPr/>
        <a:lstStyle/>
        <a:p>
          <a:endParaRPr lang="en-GB"/>
        </a:p>
      </dgm:t>
    </dgm:pt>
  </dgm:ptLst>
  <dgm:cxnLst>
    <dgm:cxn modelId="{71479BF4-1E63-4AE7-B545-1FD0C3F54B92}" type="presOf" srcId="{85A8223D-1A77-428A-83BE-334FB566FDB9}" destId="{92E6F62F-61CD-4EB5-928B-5DE2F9FA454A}" srcOrd="0" destOrd="0" presId="urn:microsoft.com/office/officeart/2005/8/layout/venn1"/>
    <dgm:cxn modelId="{846A29FA-06C3-48B7-82ED-FB9DC56AACE3}" srcId="{412DAD0E-E44C-4DD6-B3B1-202E09A47250}" destId="{A30AD07A-9547-4401-B31B-2CC7B61C1AC0}" srcOrd="1" destOrd="0" parTransId="{45C3144E-A98B-408D-AFA7-7F5C8DFFD640}" sibTransId="{786134CC-8611-4521-B4E5-4A107EED91BA}"/>
    <dgm:cxn modelId="{43C558FA-84E6-4FF2-B79D-7AB6CED159F4}" srcId="{412DAD0E-E44C-4DD6-B3B1-202E09A47250}" destId="{2D4D3FF4-4C8F-4081-8B5F-CC6A1A5A0E0A}" srcOrd="5" destOrd="0" parTransId="{31A669D5-2778-4AD2-AF0A-CB04378640C0}" sibTransId="{18CCBEBB-9590-42ED-BBAC-B88CE6C793B8}"/>
    <dgm:cxn modelId="{3A21A0D2-D72A-45D6-8753-2C569B10CAD4}" srcId="{412DAD0E-E44C-4DD6-B3B1-202E09A47250}" destId="{4CA5E130-4422-408F-8C64-03E6BC72D6FA}" srcOrd="4" destOrd="0" parTransId="{F57624DA-313C-4688-B13C-BE3640B273F7}" sibTransId="{A5CEE0B6-270A-48EE-A018-101439B5E913}"/>
    <dgm:cxn modelId="{74938B6E-E566-4CC6-A3B8-24FC556014FD}" type="presOf" srcId="{2D4D3FF4-4C8F-4081-8B5F-CC6A1A5A0E0A}" destId="{4925403F-954D-4A82-8D3A-E638C38A569F}" srcOrd="0" destOrd="0" presId="urn:microsoft.com/office/officeart/2005/8/layout/venn1"/>
    <dgm:cxn modelId="{372A17F2-9D10-4E4F-A8FD-7F62EB07C288}" srcId="{412DAD0E-E44C-4DD6-B3B1-202E09A47250}" destId="{5D596AA4-E090-47D0-B220-6EB9DCD00BC6}" srcOrd="0" destOrd="0" parTransId="{1CA19F9D-2D64-422E-BFE2-93EE76964532}" sibTransId="{82D1A1BB-F09F-4BFD-931F-2C4CEB3188B9}"/>
    <dgm:cxn modelId="{7B19D233-BA2E-4BAE-801D-5F6E6801F2DD}" type="presOf" srcId="{D64059E0-1750-4377-8B34-BA95211B4A10}" destId="{385FB6E6-C095-47C6-967A-282D2421041F}" srcOrd="0" destOrd="0" presId="urn:microsoft.com/office/officeart/2005/8/layout/venn1"/>
    <dgm:cxn modelId="{13D6DE2B-84CB-4EB7-9CE7-194055FC4664}" srcId="{412DAD0E-E44C-4DD6-B3B1-202E09A47250}" destId="{D64059E0-1750-4377-8B34-BA95211B4A10}" srcOrd="3" destOrd="0" parTransId="{4F1ACDDB-480A-41EA-A4E6-606833BD985A}" sibTransId="{33B637C5-76CD-457F-8197-6693B49544F2}"/>
    <dgm:cxn modelId="{9041CF8F-C837-4D2B-9206-FE061201F019}" type="presOf" srcId="{4CA5E130-4422-408F-8C64-03E6BC72D6FA}" destId="{5DC7E7B9-FCE0-4379-8FF7-DC6ABA66F9CD}" srcOrd="0" destOrd="0" presId="urn:microsoft.com/office/officeart/2005/8/layout/venn1"/>
    <dgm:cxn modelId="{BAA3BE60-0DB8-4E30-91FE-90517A1DE766}" type="presOf" srcId="{5D596AA4-E090-47D0-B220-6EB9DCD00BC6}" destId="{DF765034-DE7C-4099-88EC-025FD90F0F94}" srcOrd="0" destOrd="0" presId="urn:microsoft.com/office/officeart/2005/8/layout/venn1"/>
    <dgm:cxn modelId="{C2CD3BEB-B007-4C40-8D20-8E32888AC627}" type="presOf" srcId="{412DAD0E-E44C-4DD6-B3B1-202E09A47250}" destId="{CE769FE7-C6A0-4B87-853E-EC173144EC04}" srcOrd="0" destOrd="0" presId="urn:microsoft.com/office/officeart/2005/8/layout/venn1"/>
    <dgm:cxn modelId="{77CB8292-9FD2-4DCB-889F-6308897AA613}" type="presOf" srcId="{A30AD07A-9547-4401-B31B-2CC7B61C1AC0}" destId="{2864CAD6-85FC-45F7-9C5B-9894AE14D553}" srcOrd="0" destOrd="0" presId="urn:microsoft.com/office/officeart/2005/8/layout/venn1"/>
    <dgm:cxn modelId="{0D1C2D41-D2C1-4A15-867A-3C693B1E1851}" srcId="{412DAD0E-E44C-4DD6-B3B1-202E09A47250}" destId="{85A8223D-1A77-428A-83BE-334FB566FDB9}" srcOrd="2" destOrd="0" parTransId="{E0BDB090-1480-437D-AD03-5CF584FE88AB}" sibTransId="{3267CCB8-DFBC-4424-9781-B29614E5AB37}"/>
    <dgm:cxn modelId="{FB9D94B8-565B-4073-A53A-D115183384DB}" type="presParOf" srcId="{CE769FE7-C6A0-4B87-853E-EC173144EC04}" destId="{FC5AEE13-6D63-4F04-B52D-FB93C8E42040}" srcOrd="0" destOrd="0" presId="urn:microsoft.com/office/officeart/2005/8/layout/venn1"/>
    <dgm:cxn modelId="{B0627ADA-769F-4B0B-B526-2E9FF0839FA4}" type="presParOf" srcId="{CE769FE7-C6A0-4B87-853E-EC173144EC04}" destId="{DF765034-DE7C-4099-88EC-025FD90F0F94}" srcOrd="1" destOrd="0" presId="urn:microsoft.com/office/officeart/2005/8/layout/venn1"/>
    <dgm:cxn modelId="{DE6EBFB7-043A-4575-9C46-71949D684CB5}" type="presParOf" srcId="{CE769FE7-C6A0-4B87-853E-EC173144EC04}" destId="{806E10B3-4312-44A0-8B99-1CAA52E720C3}" srcOrd="2" destOrd="0" presId="urn:microsoft.com/office/officeart/2005/8/layout/venn1"/>
    <dgm:cxn modelId="{9F897ED5-F7FE-42B4-B11B-365AE18673A3}" type="presParOf" srcId="{CE769FE7-C6A0-4B87-853E-EC173144EC04}" destId="{2864CAD6-85FC-45F7-9C5B-9894AE14D553}" srcOrd="3" destOrd="0" presId="urn:microsoft.com/office/officeart/2005/8/layout/venn1"/>
    <dgm:cxn modelId="{E4B50EF6-0DDA-44E5-92F6-CF6A4D1B1CD9}" type="presParOf" srcId="{CE769FE7-C6A0-4B87-853E-EC173144EC04}" destId="{C3503778-7161-4782-B2BB-71A69823FDAE}" srcOrd="4" destOrd="0" presId="urn:microsoft.com/office/officeart/2005/8/layout/venn1"/>
    <dgm:cxn modelId="{75148E1D-5579-4251-89FF-7DF6CCA6279A}" type="presParOf" srcId="{CE769FE7-C6A0-4B87-853E-EC173144EC04}" destId="{92E6F62F-61CD-4EB5-928B-5DE2F9FA454A}" srcOrd="5" destOrd="0" presId="urn:microsoft.com/office/officeart/2005/8/layout/venn1"/>
    <dgm:cxn modelId="{3C0CE74E-5EFC-4852-B9A5-7FE64FDBDA25}" type="presParOf" srcId="{CE769FE7-C6A0-4B87-853E-EC173144EC04}" destId="{96EE0207-DD27-4A03-AFD9-292613BC0774}" srcOrd="6" destOrd="0" presId="urn:microsoft.com/office/officeart/2005/8/layout/venn1"/>
    <dgm:cxn modelId="{DB758C11-F005-4C2D-ACBF-A5264A4E604A}" type="presParOf" srcId="{CE769FE7-C6A0-4B87-853E-EC173144EC04}" destId="{385FB6E6-C095-47C6-967A-282D2421041F}" srcOrd="7" destOrd="0" presId="urn:microsoft.com/office/officeart/2005/8/layout/venn1"/>
    <dgm:cxn modelId="{3F97BDA8-2F76-4606-9E4F-1FAC03C8A7FD}" type="presParOf" srcId="{CE769FE7-C6A0-4B87-853E-EC173144EC04}" destId="{675C5351-2E9C-4C5E-9A8D-4227D871A521}" srcOrd="8" destOrd="0" presId="urn:microsoft.com/office/officeart/2005/8/layout/venn1"/>
    <dgm:cxn modelId="{CC10BCDB-A199-41A0-9351-B05FD916841F}" type="presParOf" srcId="{CE769FE7-C6A0-4B87-853E-EC173144EC04}" destId="{5DC7E7B9-FCE0-4379-8FF7-DC6ABA66F9CD}" srcOrd="9" destOrd="0" presId="urn:microsoft.com/office/officeart/2005/8/layout/venn1"/>
    <dgm:cxn modelId="{380D30ED-575A-4E61-917A-5831CDED6111}" type="presParOf" srcId="{CE769FE7-C6A0-4B87-853E-EC173144EC04}" destId="{C8C7E8E5-B997-4B64-A159-C8BAA8EA9A80}" srcOrd="10" destOrd="0" presId="urn:microsoft.com/office/officeart/2005/8/layout/venn1"/>
    <dgm:cxn modelId="{94768E7F-6979-4593-BB03-F709D327B32B}" type="presParOf" srcId="{CE769FE7-C6A0-4B87-853E-EC173144EC04}" destId="{4925403F-954D-4A82-8D3A-E638C38A569F}" srcOrd="11"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DDAA7A-0302-4F7E-9445-DF497A9F01A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ECA3E48F-68FA-426E-ADCC-72976FB2EEBD}">
      <dgm:prSet phldrT="[Text]"/>
      <dgm:spPr/>
      <dgm:t>
        <a:bodyPr/>
        <a:lstStyle/>
        <a:p>
          <a:r>
            <a:rPr lang="en-GB" dirty="0" smtClean="0"/>
            <a:t>Situation analysis</a:t>
          </a:r>
          <a:endParaRPr lang="en-GB" dirty="0"/>
        </a:p>
      </dgm:t>
    </dgm:pt>
    <dgm:pt modelId="{096FEF15-D0A4-489B-BF34-D6498CA3681D}" type="parTrans" cxnId="{827DF7F0-69F2-4FE8-A67E-19BF8182C45E}">
      <dgm:prSet/>
      <dgm:spPr/>
      <dgm:t>
        <a:bodyPr/>
        <a:lstStyle/>
        <a:p>
          <a:endParaRPr lang="en-GB"/>
        </a:p>
      </dgm:t>
    </dgm:pt>
    <dgm:pt modelId="{B8B04B17-9AA6-4350-88F4-31F917B777C8}" type="sibTrans" cxnId="{827DF7F0-69F2-4FE8-A67E-19BF8182C45E}">
      <dgm:prSet/>
      <dgm:spPr>
        <a:ln w="19050">
          <a:solidFill>
            <a:srgbClr val="385D8A"/>
          </a:solidFill>
        </a:ln>
      </dgm:spPr>
      <dgm:t>
        <a:bodyPr/>
        <a:lstStyle/>
        <a:p>
          <a:endParaRPr lang="en-GB"/>
        </a:p>
      </dgm:t>
    </dgm:pt>
    <dgm:pt modelId="{BA8896B9-0BC9-4E96-820B-DF61D8700877}">
      <dgm:prSet phldrT="[Text]"/>
      <dgm:spPr/>
      <dgm:t>
        <a:bodyPr/>
        <a:lstStyle/>
        <a:p>
          <a:r>
            <a:rPr lang="en-GB" dirty="0" smtClean="0"/>
            <a:t>Implement</a:t>
          </a:r>
          <a:endParaRPr lang="en-GB" dirty="0"/>
        </a:p>
      </dgm:t>
    </dgm:pt>
    <dgm:pt modelId="{3DCD0926-9E48-4044-A023-CBC6FF68682A}" type="parTrans" cxnId="{612846B5-57E9-4423-94F8-3460A5EC2840}">
      <dgm:prSet/>
      <dgm:spPr/>
      <dgm:t>
        <a:bodyPr/>
        <a:lstStyle/>
        <a:p>
          <a:endParaRPr lang="en-GB"/>
        </a:p>
      </dgm:t>
    </dgm:pt>
    <dgm:pt modelId="{CE89F782-9148-4850-BD06-D34C47590192}" type="sibTrans" cxnId="{612846B5-57E9-4423-94F8-3460A5EC2840}">
      <dgm:prSet/>
      <dgm:spPr>
        <a:ln w="19050">
          <a:solidFill>
            <a:schemeClr val="accent1">
              <a:lumMod val="75000"/>
            </a:schemeClr>
          </a:solidFill>
        </a:ln>
      </dgm:spPr>
      <dgm:t>
        <a:bodyPr/>
        <a:lstStyle/>
        <a:p>
          <a:endParaRPr lang="en-GB"/>
        </a:p>
      </dgm:t>
    </dgm:pt>
    <dgm:pt modelId="{34B6B0F0-068A-4E2D-930D-F71E5241B690}">
      <dgm:prSet phldrT="[Text]"/>
      <dgm:spPr/>
      <dgm:t>
        <a:bodyPr/>
        <a:lstStyle/>
        <a:p>
          <a:r>
            <a:rPr lang="en-GB" dirty="0" smtClean="0"/>
            <a:t>M &amp; E</a:t>
          </a:r>
          <a:endParaRPr lang="en-GB" dirty="0"/>
        </a:p>
      </dgm:t>
    </dgm:pt>
    <dgm:pt modelId="{9907CF30-6F74-4EA0-9260-798B7B081672}" type="parTrans" cxnId="{F519D3C0-1124-4AC2-AF85-ACE81A43EF5B}">
      <dgm:prSet/>
      <dgm:spPr/>
      <dgm:t>
        <a:bodyPr/>
        <a:lstStyle/>
        <a:p>
          <a:endParaRPr lang="en-GB"/>
        </a:p>
      </dgm:t>
    </dgm:pt>
    <dgm:pt modelId="{C1D7F653-20D8-49C0-B94D-DF680879278E}" type="sibTrans" cxnId="{F519D3C0-1124-4AC2-AF85-ACE81A43EF5B}">
      <dgm:prSet/>
      <dgm:spPr>
        <a:solidFill>
          <a:schemeClr val="accent1"/>
        </a:solidFill>
        <a:ln w="19050">
          <a:solidFill>
            <a:schemeClr val="accent1">
              <a:lumMod val="75000"/>
            </a:schemeClr>
          </a:solidFill>
        </a:ln>
      </dgm:spPr>
      <dgm:t>
        <a:bodyPr/>
        <a:lstStyle/>
        <a:p>
          <a:endParaRPr lang="en-GB"/>
        </a:p>
      </dgm:t>
    </dgm:pt>
    <dgm:pt modelId="{8E6F8203-0FD5-4204-9758-BC1029332A0B}">
      <dgm:prSet phldrT="[Text]"/>
      <dgm:spPr/>
      <dgm:t>
        <a:bodyPr/>
        <a:lstStyle/>
        <a:p>
          <a:r>
            <a:rPr lang="en-GB" smtClean="0"/>
            <a:t>Planning</a:t>
          </a:r>
          <a:endParaRPr lang="en-GB" dirty="0"/>
        </a:p>
      </dgm:t>
    </dgm:pt>
    <dgm:pt modelId="{B54FFA10-F5EC-44B0-AEC9-1D17893DB22D}" type="parTrans" cxnId="{90BEBA92-5320-44A9-931B-968A91270390}">
      <dgm:prSet/>
      <dgm:spPr/>
      <dgm:t>
        <a:bodyPr/>
        <a:lstStyle/>
        <a:p>
          <a:endParaRPr lang="en-GB"/>
        </a:p>
      </dgm:t>
    </dgm:pt>
    <dgm:pt modelId="{AB52D8A3-C1F4-4161-9715-1ACF406748E7}" type="sibTrans" cxnId="{90BEBA92-5320-44A9-931B-968A91270390}">
      <dgm:prSet/>
      <dgm:spPr>
        <a:ln w="19050">
          <a:solidFill>
            <a:srgbClr val="385D8A"/>
          </a:solidFill>
        </a:ln>
      </dgm:spPr>
      <dgm:t>
        <a:bodyPr/>
        <a:lstStyle/>
        <a:p>
          <a:endParaRPr lang="en-GB"/>
        </a:p>
      </dgm:t>
    </dgm:pt>
    <dgm:pt modelId="{CE405454-75A7-4607-9082-C58759BC2D96}" type="pres">
      <dgm:prSet presAssocID="{52DDAA7A-0302-4F7E-9445-DF497A9F01AD}" presName="cycle" presStyleCnt="0">
        <dgm:presLayoutVars>
          <dgm:dir/>
          <dgm:resizeHandles val="exact"/>
        </dgm:presLayoutVars>
      </dgm:prSet>
      <dgm:spPr/>
      <dgm:t>
        <a:bodyPr/>
        <a:lstStyle/>
        <a:p>
          <a:endParaRPr lang="en-GB"/>
        </a:p>
      </dgm:t>
    </dgm:pt>
    <dgm:pt modelId="{B3B92FEC-F51F-43BE-AF1E-2FECD0281D22}" type="pres">
      <dgm:prSet presAssocID="{ECA3E48F-68FA-426E-ADCC-72976FB2EEBD}" presName="node" presStyleLbl="node1" presStyleIdx="0" presStyleCnt="4">
        <dgm:presLayoutVars>
          <dgm:bulletEnabled val="1"/>
        </dgm:presLayoutVars>
      </dgm:prSet>
      <dgm:spPr/>
      <dgm:t>
        <a:bodyPr/>
        <a:lstStyle/>
        <a:p>
          <a:endParaRPr lang="en-GB"/>
        </a:p>
      </dgm:t>
    </dgm:pt>
    <dgm:pt modelId="{D635F639-CDFF-4247-B8E4-0679B8C13045}" type="pres">
      <dgm:prSet presAssocID="{ECA3E48F-68FA-426E-ADCC-72976FB2EEBD}" presName="spNode" presStyleCnt="0"/>
      <dgm:spPr/>
    </dgm:pt>
    <dgm:pt modelId="{39526221-F89B-4034-811E-DA65B166F0D8}" type="pres">
      <dgm:prSet presAssocID="{B8B04B17-9AA6-4350-88F4-31F917B777C8}" presName="sibTrans" presStyleLbl="sibTrans1D1" presStyleIdx="0" presStyleCnt="4"/>
      <dgm:spPr/>
      <dgm:t>
        <a:bodyPr/>
        <a:lstStyle/>
        <a:p>
          <a:endParaRPr lang="en-GB"/>
        </a:p>
      </dgm:t>
    </dgm:pt>
    <dgm:pt modelId="{806E13D4-76CF-418F-8D92-AA8EEF64B82C}" type="pres">
      <dgm:prSet presAssocID="{8E6F8203-0FD5-4204-9758-BC1029332A0B}" presName="node" presStyleLbl="node1" presStyleIdx="1" presStyleCnt="4">
        <dgm:presLayoutVars>
          <dgm:bulletEnabled val="1"/>
        </dgm:presLayoutVars>
      </dgm:prSet>
      <dgm:spPr/>
      <dgm:t>
        <a:bodyPr/>
        <a:lstStyle/>
        <a:p>
          <a:endParaRPr lang="en-GB"/>
        </a:p>
      </dgm:t>
    </dgm:pt>
    <dgm:pt modelId="{9FD9A724-2E08-4897-8F14-14E85C693D5C}" type="pres">
      <dgm:prSet presAssocID="{8E6F8203-0FD5-4204-9758-BC1029332A0B}" presName="spNode" presStyleCnt="0"/>
      <dgm:spPr/>
    </dgm:pt>
    <dgm:pt modelId="{6F7CA7B8-8CB5-42C0-92ED-E86FE08C26F1}" type="pres">
      <dgm:prSet presAssocID="{AB52D8A3-C1F4-4161-9715-1ACF406748E7}" presName="sibTrans" presStyleLbl="sibTrans1D1" presStyleIdx="1" presStyleCnt="4"/>
      <dgm:spPr/>
      <dgm:t>
        <a:bodyPr/>
        <a:lstStyle/>
        <a:p>
          <a:endParaRPr lang="en-GB"/>
        </a:p>
      </dgm:t>
    </dgm:pt>
    <dgm:pt modelId="{D4DAB024-C4C4-4AA4-BAC7-7F344BF72E6D}" type="pres">
      <dgm:prSet presAssocID="{BA8896B9-0BC9-4E96-820B-DF61D8700877}" presName="node" presStyleLbl="node1" presStyleIdx="2" presStyleCnt="4" custScaleX="125902">
        <dgm:presLayoutVars>
          <dgm:bulletEnabled val="1"/>
        </dgm:presLayoutVars>
      </dgm:prSet>
      <dgm:spPr/>
      <dgm:t>
        <a:bodyPr/>
        <a:lstStyle/>
        <a:p>
          <a:endParaRPr lang="en-GB"/>
        </a:p>
      </dgm:t>
    </dgm:pt>
    <dgm:pt modelId="{88E9D148-AE57-486A-9140-47A58588C0EF}" type="pres">
      <dgm:prSet presAssocID="{BA8896B9-0BC9-4E96-820B-DF61D8700877}" presName="spNode" presStyleCnt="0"/>
      <dgm:spPr/>
    </dgm:pt>
    <dgm:pt modelId="{A8F973E8-3DC7-4C33-AC07-6A07C6523100}" type="pres">
      <dgm:prSet presAssocID="{CE89F782-9148-4850-BD06-D34C47590192}" presName="sibTrans" presStyleLbl="sibTrans1D1" presStyleIdx="2" presStyleCnt="4"/>
      <dgm:spPr/>
      <dgm:t>
        <a:bodyPr/>
        <a:lstStyle/>
        <a:p>
          <a:endParaRPr lang="en-GB"/>
        </a:p>
      </dgm:t>
    </dgm:pt>
    <dgm:pt modelId="{C1ABDB4A-EAE2-455B-96A9-2924C7BF9561}" type="pres">
      <dgm:prSet presAssocID="{34B6B0F0-068A-4E2D-930D-F71E5241B690}" presName="node" presStyleLbl="node1" presStyleIdx="3" presStyleCnt="4">
        <dgm:presLayoutVars>
          <dgm:bulletEnabled val="1"/>
        </dgm:presLayoutVars>
      </dgm:prSet>
      <dgm:spPr/>
      <dgm:t>
        <a:bodyPr/>
        <a:lstStyle/>
        <a:p>
          <a:endParaRPr lang="en-GB"/>
        </a:p>
      </dgm:t>
    </dgm:pt>
    <dgm:pt modelId="{EAD4B231-0C6E-444C-94A5-3A470F030075}" type="pres">
      <dgm:prSet presAssocID="{34B6B0F0-068A-4E2D-930D-F71E5241B690}" presName="spNode" presStyleCnt="0"/>
      <dgm:spPr/>
    </dgm:pt>
    <dgm:pt modelId="{30B955D7-10DE-4D42-9BB0-66A9FE7E4519}" type="pres">
      <dgm:prSet presAssocID="{C1D7F653-20D8-49C0-B94D-DF680879278E}" presName="sibTrans" presStyleLbl="sibTrans1D1" presStyleIdx="3" presStyleCnt="4"/>
      <dgm:spPr/>
      <dgm:t>
        <a:bodyPr/>
        <a:lstStyle/>
        <a:p>
          <a:endParaRPr lang="en-GB"/>
        </a:p>
      </dgm:t>
    </dgm:pt>
  </dgm:ptLst>
  <dgm:cxnLst>
    <dgm:cxn modelId="{90BEBA92-5320-44A9-931B-968A91270390}" srcId="{52DDAA7A-0302-4F7E-9445-DF497A9F01AD}" destId="{8E6F8203-0FD5-4204-9758-BC1029332A0B}" srcOrd="1" destOrd="0" parTransId="{B54FFA10-F5EC-44B0-AEC9-1D17893DB22D}" sibTransId="{AB52D8A3-C1F4-4161-9715-1ACF406748E7}"/>
    <dgm:cxn modelId="{827DF7F0-69F2-4FE8-A67E-19BF8182C45E}" srcId="{52DDAA7A-0302-4F7E-9445-DF497A9F01AD}" destId="{ECA3E48F-68FA-426E-ADCC-72976FB2EEBD}" srcOrd="0" destOrd="0" parTransId="{096FEF15-D0A4-489B-BF34-D6498CA3681D}" sibTransId="{B8B04B17-9AA6-4350-88F4-31F917B777C8}"/>
    <dgm:cxn modelId="{737144A4-1876-4E4B-9EDC-3B8520EDD729}" type="presOf" srcId="{AB52D8A3-C1F4-4161-9715-1ACF406748E7}" destId="{6F7CA7B8-8CB5-42C0-92ED-E86FE08C26F1}" srcOrd="0" destOrd="0" presId="urn:microsoft.com/office/officeart/2005/8/layout/cycle5"/>
    <dgm:cxn modelId="{B071858C-5F03-40FB-8462-1DFE3B45CCEA}" type="presOf" srcId="{8E6F8203-0FD5-4204-9758-BC1029332A0B}" destId="{806E13D4-76CF-418F-8D92-AA8EEF64B82C}" srcOrd="0" destOrd="0" presId="urn:microsoft.com/office/officeart/2005/8/layout/cycle5"/>
    <dgm:cxn modelId="{F519D3C0-1124-4AC2-AF85-ACE81A43EF5B}" srcId="{52DDAA7A-0302-4F7E-9445-DF497A9F01AD}" destId="{34B6B0F0-068A-4E2D-930D-F71E5241B690}" srcOrd="3" destOrd="0" parTransId="{9907CF30-6F74-4EA0-9260-798B7B081672}" sibTransId="{C1D7F653-20D8-49C0-B94D-DF680879278E}"/>
    <dgm:cxn modelId="{2DFC28DF-9111-423F-9BB7-E4DD90EBB681}" type="presOf" srcId="{34B6B0F0-068A-4E2D-930D-F71E5241B690}" destId="{C1ABDB4A-EAE2-455B-96A9-2924C7BF9561}" srcOrd="0" destOrd="0" presId="urn:microsoft.com/office/officeart/2005/8/layout/cycle5"/>
    <dgm:cxn modelId="{9C4C8043-9D96-4186-9899-34B26D47FCC5}" type="presOf" srcId="{B8B04B17-9AA6-4350-88F4-31F917B777C8}" destId="{39526221-F89B-4034-811E-DA65B166F0D8}" srcOrd="0" destOrd="0" presId="urn:microsoft.com/office/officeart/2005/8/layout/cycle5"/>
    <dgm:cxn modelId="{612846B5-57E9-4423-94F8-3460A5EC2840}" srcId="{52DDAA7A-0302-4F7E-9445-DF497A9F01AD}" destId="{BA8896B9-0BC9-4E96-820B-DF61D8700877}" srcOrd="2" destOrd="0" parTransId="{3DCD0926-9E48-4044-A023-CBC6FF68682A}" sibTransId="{CE89F782-9148-4850-BD06-D34C47590192}"/>
    <dgm:cxn modelId="{54952444-5969-4B3F-B46D-269A3C542322}" type="presOf" srcId="{C1D7F653-20D8-49C0-B94D-DF680879278E}" destId="{30B955D7-10DE-4D42-9BB0-66A9FE7E4519}" srcOrd="0" destOrd="0" presId="urn:microsoft.com/office/officeart/2005/8/layout/cycle5"/>
    <dgm:cxn modelId="{1E9337DF-071A-4273-A977-B4DFD56BA3FF}" type="presOf" srcId="{52DDAA7A-0302-4F7E-9445-DF497A9F01AD}" destId="{CE405454-75A7-4607-9082-C58759BC2D96}" srcOrd="0" destOrd="0" presId="urn:microsoft.com/office/officeart/2005/8/layout/cycle5"/>
    <dgm:cxn modelId="{DE2DAD9E-3AB6-478C-8D00-43821AE5DDDF}" type="presOf" srcId="{ECA3E48F-68FA-426E-ADCC-72976FB2EEBD}" destId="{B3B92FEC-F51F-43BE-AF1E-2FECD0281D22}" srcOrd="0" destOrd="0" presId="urn:microsoft.com/office/officeart/2005/8/layout/cycle5"/>
    <dgm:cxn modelId="{DDD3EBB9-53BF-4909-846D-377DF6E57666}" type="presOf" srcId="{BA8896B9-0BC9-4E96-820B-DF61D8700877}" destId="{D4DAB024-C4C4-4AA4-BAC7-7F344BF72E6D}" srcOrd="0" destOrd="0" presId="urn:microsoft.com/office/officeart/2005/8/layout/cycle5"/>
    <dgm:cxn modelId="{6CED3E63-EB7E-4EAB-9151-890AB857B629}" type="presOf" srcId="{CE89F782-9148-4850-BD06-D34C47590192}" destId="{A8F973E8-3DC7-4C33-AC07-6A07C6523100}" srcOrd="0" destOrd="0" presId="urn:microsoft.com/office/officeart/2005/8/layout/cycle5"/>
    <dgm:cxn modelId="{A9E9F1DA-E46A-4945-BE57-FE0DFFF1EC27}" type="presParOf" srcId="{CE405454-75A7-4607-9082-C58759BC2D96}" destId="{B3B92FEC-F51F-43BE-AF1E-2FECD0281D22}" srcOrd="0" destOrd="0" presId="urn:microsoft.com/office/officeart/2005/8/layout/cycle5"/>
    <dgm:cxn modelId="{DD2D288B-D081-4B7B-BA14-1AFA2E9F19D6}" type="presParOf" srcId="{CE405454-75A7-4607-9082-C58759BC2D96}" destId="{D635F639-CDFF-4247-B8E4-0679B8C13045}" srcOrd="1" destOrd="0" presId="urn:microsoft.com/office/officeart/2005/8/layout/cycle5"/>
    <dgm:cxn modelId="{7E7192D3-08EC-443D-A3F0-B2936C91E2D2}" type="presParOf" srcId="{CE405454-75A7-4607-9082-C58759BC2D96}" destId="{39526221-F89B-4034-811E-DA65B166F0D8}" srcOrd="2" destOrd="0" presId="urn:microsoft.com/office/officeart/2005/8/layout/cycle5"/>
    <dgm:cxn modelId="{B670F7FE-8BC5-45AF-A67C-C3E81712958A}" type="presParOf" srcId="{CE405454-75A7-4607-9082-C58759BC2D96}" destId="{806E13D4-76CF-418F-8D92-AA8EEF64B82C}" srcOrd="3" destOrd="0" presId="urn:microsoft.com/office/officeart/2005/8/layout/cycle5"/>
    <dgm:cxn modelId="{880640B0-D6C7-4E04-9CDE-2B8B97205558}" type="presParOf" srcId="{CE405454-75A7-4607-9082-C58759BC2D96}" destId="{9FD9A724-2E08-4897-8F14-14E85C693D5C}" srcOrd="4" destOrd="0" presId="urn:microsoft.com/office/officeart/2005/8/layout/cycle5"/>
    <dgm:cxn modelId="{566B3A66-EFFB-4892-B5C4-1740C3E490C7}" type="presParOf" srcId="{CE405454-75A7-4607-9082-C58759BC2D96}" destId="{6F7CA7B8-8CB5-42C0-92ED-E86FE08C26F1}" srcOrd="5" destOrd="0" presId="urn:microsoft.com/office/officeart/2005/8/layout/cycle5"/>
    <dgm:cxn modelId="{A16484BC-FA31-4D87-B5A9-C3CE24CB39AB}" type="presParOf" srcId="{CE405454-75A7-4607-9082-C58759BC2D96}" destId="{D4DAB024-C4C4-4AA4-BAC7-7F344BF72E6D}" srcOrd="6" destOrd="0" presId="urn:microsoft.com/office/officeart/2005/8/layout/cycle5"/>
    <dgm:cxn modelId="{55C9997E-5CA9-4605-801B-B14C727B90B5}" type="presParOf" srcId="{CE405454-75A7-4607-9082-C58759BC2D96}" destId="{88E9D148-AE57-486A-9140-47A58588C0EF}" srcOrd="7" destOrd="0" presId="urn:microsoft.com/office/officeart/2005/8/layout/cycle5"/>
    <dgm:cxn modelId="{5F03A5AA-AF74-44C3-B52B-FC78C646F054}" type="presParOf" srcId="{CE405454-75A7-4607-9082-C58759BC2D96}" destId="{A8F973E8-3DC7-4C33-AC07-6A07C6523100}" srcOrd="8" destOrd="0" presId="urn:microsoft.com/office/officeart/2005/8/layout/cycle5"/>
    <dgm:cxn modelId="{B0E9A878-0B77-4F49-BC27-04CFDD51ECD9}" type="presParOf" srcId="{CE405454-75A7-4607-9082-C58759BC2D96}" destId="{C1ABDB4A-EAE2-455B-96A9-2924C7BF9561}" srcOrd="9" destOrd="0" presId="urn:microsoft.com/office/officeart/2005/8/layout/cycle5"/>
    <dgm:cxn modelId="{AA760302-6C3F-406E-955E-0A6A871FB109}" type="presParOf" srcId="{CE405454-75A7-4607-9082-C58759BC2D96}" destId="{EAD4B231-0C6E-444C-94A5-3A470F030075}" srcOrd="10" destOrd="0" presId="urn:microsoft.com/office/officeart/2005/8/layout/cycle5"/>
    <dgm:cxn modelId="{D9F61FDE-E539-4023-80C1-4C52250F3B61}" type="presParOf" srcId="{CE405454-75A7-4607-9082-C58759BC2D96}" destId="{30B955D7-10DE-4D42-9BB0-66A9FE7E4519}" srcOrd="11"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5AEE13-6D63-4F04-B52D-FB93C8E42040}">
      <dsp:nvSpPr>
        <dsp:cNvPr id="0" name=""/>
        <dsp:cNvSpPr/>
      </dsp:nvSpPr>
      <dsp:spPr>
        <a:xfrm>
          <a:off x="3352801" y="381003"/>
          <a:ext cx="1395806" cy="1395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F765034-DE7C-4099-88EC-025FD90F0F94}">
      <dsp:nvSpPr>
        <dsp:cNvPr id="0" name=""/>
        <dsp:cNvSpPr/>
      </dsp:nvSpPr>
      <dsp:spPr>
        <a:xfrm>
          <a:off x="3200406" y="0"/>
          <a:ext cx="1744758" cy="9504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Policy</a:t>
          </a:r>
        </a:p>
        <a:p>
          <a:pPr lvl="0" algn="ctr" defTabSz="1244600">
            <a:lnSpc>
              <a:spcPct val="90000"/>
            </a:lnSpc>
            <a:spcBef>
              <a:spcPct val="0"/>
            </a:spcBef>
            <a:spcAft>
              <a:spcPct val="35000"/>
            </a:spcAft>
          </a:pPr>
          <a:endParaRPr lang="en-GB" sz="2800" kern="1200" dirty="0"/>
        </a:p>
      </dsp:txBody>
      <dsp:txXfrm>
        <a:off x="3200406" y="0"/>
        <a:ext cx="1744758" cy="950452"/>
      </dsp:txXfrm>
    </dsp:sp>
    <dsp:sp modelId="{806E10B3-4312-44A0-8B99-1CAA52E720C3}">
      <dsp:nvSpPr>
        <dsp:cNvPr id="0" name=""/>
        <dsp:cNvSpPr/>
      </dsp:nvSpPr>
      <dsp:spPr>
        <a:xfrm>
          <a:off x="4343395" y="762001"/>
          <a:ext cx="1395806" cy="1395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864CAD6-85FC-45F7-9C5B-9894AE14D553}">
      <dsp:nvSpPr>
        <dsp:cNvPr id="0" name=""/>
        <dsp:cNvSpPr/>
      </dsp:nvSpPr>
      <dsp:spPr>
        <a:xfrm>
          <a:off x="5562602" y="609598"/>
          <a:ext cx="1653449" cy="104097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Finance</a:t>
          </a:r>
          <a:endParaRPr lang="en-GB" sz="2800" kern="1200" dirty="0"/>
        </a:p>
      </dsp:txBody>
      <dsp:txXfrm>
        <a:off x="5562602" y="609598"/>
        <a:ext cx="1653449" cy="1040971"/>
      </dsp:txXfrm>
    </dsp:sp>
    <dsp:sp modelId="{C3503778-7161-4782-B2BB-71A69823FDAE}">
      <dsp:nvSpPr>
        <dsp:cNvPr id="0" name=""/>
        <dsp:cNvSpPr/>
      </dsp:nvSpPr>
      <dsp:spPr>
        <a:xfrm>
          <a:off x="3276594" y="1143005"/>
          <a:ext cx="1652188" cy="154821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2E6F62F-61CD-4EB5-928B-5DE2F9FA454A}">
      <dsp:nvSpPr>
        <dsp:cNvPr id="0" name=""/>
        <dsp:cNvSpPr/>
      </dsp:nvSpPr>
      <dsp:spPr>
        <a:xfrm>
          <a:off x="5486395" y="2438405"/>
          <a:ext cx="1653449" cy="11631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Education</a:t>
          </a:r>
          <a:endParaRPr lang="en-GB" sz="2800" kern="1200" dirty="0"/>
        </a:p>
      </dsp:txBody>
      <dsp:txXfrm>
        <a:off x="5486395" y="2438405"/>
        <a:ext cx="1653449" cy="1163172"/>
      </dsp:txXfrm>
    </dsp:sp>
    <dsp:sp modelId="{96EE0207-DD27-4A03-AFD9-292613BC0774}">
      <dsp:nvSpPr>
        <dsp:cNvPr id="0" name=""/>
        <dsp:cNvSpPr/>
      </dsp:nvSpPr>
      <dsp:spPr>
        <a:xfrm>
          <a:off x="4190997" y="1981198"/>
          <a:ext cx="1395806" cy="1395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85FB6E6-C095-47C6-967A-282D2421041F}">
      <dsp:nvSpPr>
        <dsp:cNvPr id="0" name=""/>
        <dsp:cNvSpPr/>
      </dsp:nvSpPr>
      <dsp:spPr>
        <a:xfrm>
          <a:off x="3276600" y="1371602"/>
          <a:ext cx="1744758" cy="9504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HRM</a:t>
          </a:r>
          <a:br>
            <a:rPr lang="en-GB" sz="2800" kern="1200" dirty="0" smtClean="0"/>
          </a:br>
          <a:r>
            <a:rPr lang="en-GB" sz="2800" kern="1200" dirty="0" smtClean="0"/>
            <a:t>systems</a:t>
          </a:r>
          <a:endParaRPr lang="en-GB" sz="2800" kern="1200" dirty="0"/>
        </a:p>
      </dsp:txBody>
      <dsp:txXfrm>
        <a:off x="3276600" y="1371602"/>
        <a:ext cx="1744758" cy="950452"/>
      </dsp:txXfrm>
    </dsp:sp>
    <dsp:sp modelId="{675C5351-2E9C-4C5E-9A8D-4227D871A521}">
      <dsp:nvSpPr>
        <dsp:cNvPr id="0" name=""/>
        <dsp:cNvSpPr/>
      </dsp:nvSpPr>
      <dsp:spPr>
        <a:xfrm>
          <a:off x="3124205" y="2133602"/>
          <a:ext cx="1395806" cy="1395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DC7E7B9-FCE0-4379-8FF7-DC6ABA66F9CD}">
      <dsp:nvSpPr>
        <dsp:cNvPr id="0" name=""/>
        <dsp:cNvSpPr/>
      </dsp:nvSpPr>
      <dsp:spPr>
        <a:xfrm>
          <a:off x="1206868" y="2457597"/>
          <a:ext cx="1653449" cy="11631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Partner-</a:t>
          </a:r>
          <a:br>
            <a:rPr lang="en-GB" sz="2800" kern="1200" dirty="0" smtClean="0"/>
          </a:br>
          <a:r>
            <a:rPr lang="en-GB" sz="2800" kern="1200" dirty="0" smtClean="0"/>
            <a:t>ship</a:t>
          </a:r>
          <a:endParaRPr lang="en-GB" sz="2800" kern="1200" dirty="0"/>
        </a:p>
      </dsp:txBody>
      <dsp:txXfrm>
        <a:off x="1206868" y="2457597"/>
        <a:ext cx="1653449" cy="1163172"/>
      </dsp:txXfrm>
    </dsp:sp>
    <dsp:sp modelId="{C8C7E8E5-B997-4B64-A159-C8BAA8EA9A80}">
      <dsp:nvSpPr>
        <dsp:cNvPr id="0" name=""/>
        <dsp:cNvSpPr/>
      </dsp:nvSpPr>
      <dsp:spPr>
        <a:xfrm>
          <a:off x="2362206" y="1066804"/>
          <a:ext cx="1395806" cy="1395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925403F-954D-4A82-8D3A-E638C38A569F}">
      <dsp:nvSpPr>
        <dsp:cNvPr id="0" name=""/>
        <dsp:cNvSpPr/>
      </dsp:nvSpPr>
      <dsp:spPr>
        <a:xfrm>
          <a:off x="1066805" y="838205"/>
          <a:ext cx="1653449" cy="11631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Leader-</a:t>
          </a:r>
          <a:br>
            <a:rPr lang="en-GB" sz="2800" kern="1200" dirty="0" smtClean="0"/>
          </a:br>
          <a:r>
            <a:rPr lang="en-GB" sz="2800" kern="1200" dirty="0" smtClean="0"/>
            <a:t>ship</a:t>
          </a:r>
          <a:endParaRPr lang="en-GB" sz="2800" kern="1200" dirty="0"/>
        </a:p>
      </dsp:txBody>
      <dsp:txXfrm>
        <a:off x="1066805" y="838205"/>
        <a:ext cx="1653449" cy="116317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B92FEC-F51F-43BE-AF1E-2FECD0281D22}">
      <dsp:nvSpPr>
        <dsp:cNvPr id="0" name=""/>
        <dsp:cNvSpPr/>
      </dsp:nvSpPr>
      <dsp:spPr>
        <a:xfrm>
          <a:off x="2321718" y="174"/>
          <a:ext cx="1452562" cy="944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Situation analysis</a:t>
          </a:r>
          <a:endParaRPr lang="en-GB" sz="2300" kern="1200" dirty="0"/>
        </a:p>
      </dsp:txBody>
      <dsp:txXfrm>
        <a:off x="2321718" y="174"/>
        <a:ext cx="1452562" cy="944165"/>
      </dsp:txXfrm>
    </dsp:sp>
    <dsp:sp modelId="{39526221-F89B-4034-811E-DA65B166F0D8}">
      <dsp:nvSpPr>
        <dsp:cNvPr id="0" name=""/>
        <dsp:cNvSpPr/>
      </dsp:nvSpPr>
      <dsp:spPr>
        <a:xfrm>
          <a:off x="1488257" y="472257"/>
          <a:ext cx="3119485" cy="3119485"/>
        </a:xfrm>
        <a:custGeom>
          <a:avLst/>
          <a:gdLst/>
          <a:ahLst/>
          <a:cxnLst/>
          <a:rect l="0" t="0" r="0" b="0"/>
          <a:pathLst>
            <a:path>
              <a:moveTo>
                <a:pt x="2486503" y="305186"/>
              </a:moveTo>
              <a:arcTo wR="1559742" hR="1559742" stAng="18387232" swAng="1633569"/>
            </a:path>
          </a:pathLst>
        </a:custGeom>
        <a:noFill/>
        <a:ln w="19050" cap="flat" cmpd="sng" algn="ctr">
          <a:solidFill>
            <a:srgbClr val="385D8A"/>
          </a:solidFill>
          <a:prstDash val="solid"/>
          <a:tailEnd type="arrow"/>
        </a:ln>
        <a:effectLst/>
      </dsp:spPr>
      <dsp:style>
        <a:lnRef idx="1">
          <a:scrgbClr r="0" g="0" b="0"/>
        </a:lnRef>
        <a:fillRef idx="0">
          <a:scrgbClr r="0" g="0" b="0"/>
        </a:fillRef>
        <a:effectRef idx="0">
          <a:scrgbClr r="0" g="0" b="0"/>
        </a:effectRef>
        <a:fontRef idx="minor"/>
      </dsp:style>
    </dsp:sp>
    <dsp:sp modelId="{806E13D4-76CF-418F-8D92-AA8EEF64B82C}">
      <dsp:nvSpPr>
        <dsp:cNvPr id="0" name=""/>
        <dsp:cNvSpPr/>
      </dsp:nvSpPr>
      <dsp:spPr>
        <a:xfrm>
          <a:off x="3881461" y="1559917"/>
          <a:ext cx="1452562" cy="944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smtClean="0"/>
            <a:t>Planning</a:t>
          </a:r>
          <a:endParaRPr lang="en-GB" sz="2300" kern="1200" dirty="0"/>
        </a:p>
      </dsp:txBody>
      <dsp:txXfrm>
        <a:off x="3881461" y="1559917"/>
        <a:ext cx="1452562" cy="944165"/>
      </dsp:txXfrm>
    </dsp:sp>
    <dsp:sp modelId="{6F7CA7B8-8CB5-42C0-92ED-E86FE08C26F1}">
      <dsp:nvSpPr>
        <dsp:cNvPr id="0" name=""/>
        <dsp:cNvSpPr/>
      </dsp:nvSpPr>
      <dsp:spPr>
        <a:xfrm>
          <a:off x="1488257" y="472257"/>
          <a:ext cx="3119485" cy="3119485"/>
        </a:xfrm>
        <a:custGeom>
          <a:avLst/>
          <a:gdLst/>
          <a:ahLst/>
          <a:cxnLst/>
          <a:rect l="0" t="0" r="0" b="0"/>
          <a:pathLst>
            <a:path>
              <a:moveTo>
                <a:pt x="2975718" y="2213813"/>
              </a:moveTo>
              <a:arcTo wR="1559742" hR="1559742" stAng="1487596" swAng="1328389"/>
            </a:path>
          </a:pathLst>
        </a:custGeom>
        <a:noFill/>
        <a:ln w="19050" cap="flat" cmpd="sng" algn="ctr">
          <a:solidFill>
            <a:srgbClr val="385D8A"/>
          </a:solidFill>
          <a:prstDash val="solid"/>
          <a:tailEnd type="arrow"/>
        </a:ln>
        <a:effectLst/>
      </dsp:spPr>
      <dsp:style>
        <a:lnRef idx="1">
          <a:scrgbClr r="0" g="0" b="0"/>
        </a:lnRef>
        <a:fillRef idx="0">
          <a:scrgbClr r="0" g="0" b="0"/>
        </a:fillRef>
        <a:effectRef idx="0">
          <a:scrgbClr r="0" g="0" b="0"/>
        </a:effectRef>
        <a:fontRef idx="minor"/>
      </dsp:style>
    </dsp:sp>
    <dsp:sp modelId="{D4DAB024-C4C4-4AA4-BAC7-7F344BF72E6D}">
      <dsp:nvSpPr>
        <dsp:cNvPr id="0" name=""/>
        <dsp:cNvSpPr/>
      </dsp:nvSpPr>
      <dsp:spPr>
        <a:xfrm>
          <a:off x="2133597" y="3119659"/>
          <a:ext cx="1828805" cy="944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Implement</a:t>
          </a:r>
          <a:endParaRPr lang="en-GB" sz="2300" kern="1200" dirty="0"/>
        </a:p>
      </dsp:txBody>
      <dsp:txXfrm>
        <a:off x="2133597" y="3119659"/>
        <a:ext cx="1828805" cy="944165"/>
      </dsp:txXfrm>
    </dsp:sp>
    <dsp:sp modelId="{A8F973E8-3DC7-4C33-AC07-6A07C6523100}">
      <dsp:nvSpPr>
        <dsp:cNvPr id="0" name=""/>
        <dsp:cNvSpPr/>
      </dsp:nvSpPr>
      <dsp:spPr>
        <a:xfrm>
          <a:off x="1488257" y="472257"/>
          <a:ext cx="3119485" cy="3119485"/>
        </a:xfrm>
        <a:custGeom>
          <a:avLst/>
          <a:gdLst/>
          <a:ahLst/>
          <a:cxnLst/>
          <a:rect l="0" t="0" r="0" b="0"/>
          <a:pathLst>
            <a:path>
              <a:moveTo>
                <a:pt x="494669" y="2699223"/>
              </a:moveTo>
              <a:arcTo wR="1559742" hR="1559742" stAng="7984014" swAng="1328389"/>
            </a:path>
          </a:pathLst>
        </a:custGeom>
        <a:noFill/>
        <a:ln w="19050" cap="flat" cmpd="sng" algn="ctr">
          <a:solidFill>
            <a:schemeClr val="accent1">
              <a:lumMod val="75000"/>
            </a:schemeClr>
          </a:solidFill>
          <a:prstDash val="solid"/>
          <a:tailEnd type="arrow"/>
        </a:ln>
        <a:effectLst/>
      </dsp:spPr>
      <dsp:style>
        <a:lnRef idx="1">
          <a:scrgbClr r="0" g="0" b="0"/>
        </a:lnRef>
        <a:fillRef idx="0">
          <a:scrgbClr r="0" g="0" b="0"/>
        </a:fillRef>
        <a:effectRef idx="0">
          <a:scrgbClr r="0" g="0" b="0"/>
        </a:effectRef>
        <a:fontRef idx="minor"/>
      </dsp:style>
    </dsp:sp>
    <dsp:sp modelId="{C1ABDB4A-EAE2-455B-96A9-2924C7BF9561}">
      <dsp:nvSpPr>
        <dsp:cNvPr id="0" name=""/>
        <dsp:cNvSpPr/>
      </dsp:nvSpPr>
      <dsp:spPr>
        <a:xfrm>
          <a:off x="761975" y="1559917"/>
          <a:ext cx="1452562" cy="9441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M &amp; E</a:t>
          </a:r>
          <a:endParaRPr lang="en-GB" sz="2300" kern="1200" dirty="0"/>
        </a:p>
      </dsp:txBody>
      <dsp:txXfrm>
        <a:off x="761975" y="1559917"/>
        <a:ext cx="1452562" cy="944165"/>
      </dsp:txXfrm>
    </dsp:sp>
    <dsp:sp modelId="{30B955D7-10DE-4D42-9BB0-66A9FE7E4519}">
      <dsp:nvSpPr>
        <dsp:cNvPr id="0" name=""/>
        <dsp:cNvSpPr/>
      </dsp:nvSpPr>
      <dsp:spPr>
        <a:xfrm>
          <a:off x="1488257" y="472257"/>
          <a:ext cx="3119485" cy="3119485"/>
        </a:xfrm>
        <a:custGeom>
          <a:avLst/>
          <a:gdLst/>
          <a:ahLst/>
          <a:cxnLst/>
          <a:rect l="0" t="0" r="0" b="0"/>
          <a:pathLst>
            <a:path>
              <a:moveTo>
                <a:pt x="161695" y="868178"/>
              </a:moveTo>
              <a:arcTo wR="1559742" hR="1559742" stAng="12379199" swAng="1633569"/>
            </a:path>
          </a:pathLst>
        </a:custGeom>
        <a:noFill/>
        <a:ln w="19050" cap="flat" cmpd="sng" algn="ctr">
          <a:solidFill>
            <a:schemeClr val="accent1">
              <a:lumMod val="7500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54450" cy="511731"/>
          </a:xfrm>
          <a:prstGeom prst="rect">
            <a:avLst/>
          </a:prstGeom>
        </p:spPr>
        <p:txBody>
          <a:bodyPr vert="horz" lIns="99048" tIns="49524" rIns="99048" bIns="49524" rtlCol="0"/>
          <a:lstStyle>
            <a:lvl1pPr algn="l">
              <a:defRPr sz="1300"/>
            </a:lvl1pPr>
          </a:lstStyle>
          <a:p>
            <a:r>
              <a:rPr lang="en-US" sz="1400" b="1" dirty="0" smtClean="0"/>
              <a:t>An introduction to the HRH action framework</a:t>
            </a:r>
            <a:endParaRPr lang="en-US" sz="1400" b="1" dirty="0"/>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r>
              <a:rPr lang="en-US" dirty="0" smtClean="0"/>
              <a:t>Meeting on the Regional Strategy and Initiatives on Human Resources for Health</a:t>
            </a:r>
            <a:br>
              <a:rPr lang="en-US" dirty="0" smtClean="0"/>
            </a:br>
            <a:r>
              <a:rPr lang="en-US" dirty="0" smtClean="0"/>
              <a:t>24-26 August 2009, WPRO, Manila</a:t>
            </a:r>
            <a:endParaRPr lang="en-US" dirty="0"/>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r>
              <a:rPr lang="en-US" smtClean="0"/>
              <a:t>Tim Martineau (T.Martineau@liv.ac.uk)</a:t>
            </a:r>
            <a:endParaRPr lang="en-US" dirty="0"/>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6FDE3227-93A4-45F8-B687-3ECF1874E60C}" type="slidenum">
              <a:rPr lang="en-US" smtClean="0"/>
              <a:pPr/>
              <a:t>‹#›</a:t>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99560" y="255589"/>
            <a:ext cx="5593290" cy="4194967"/>
          </a:xfrm>
          <a:prstGeom prst="rect">
            <a:avLst/>
          </a:prstGeom>
          <a:noFill/>
          <a:ln w="3175">
            <a:solidFill>
              <a:schemeClr val="tx1"/>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918299"/>
            <a:ext cx="5679440" cy="4605576"/>
          </a:xfrm>
          <a:prstGeom prst="rect">
            <a:avLst/>
          </a:prstGeom>
        </p:spPr>
        <p:txBody>
          <a:bodyPr vert="horz" lIns="99048" tIns="49524" rIns="99048" bIns="4952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500"/>
            </a:lvl1pPr>
          </a:lstStyle>
          <a:p>
            <a:fld id="{97CB9844-06C3-4822-82EB-10BA51B0C37C}" type="slidenum">
              <a:rPr lang="en-US" smtClean="0"/>
              <a:pPr/>
              <a:t>‹#›</a:t>
            </a:fld>
            <a:endParaRPr lang="en-US"/>
          </a:p>
        </p:txBody>
      </p:sp>
    </p:spTree>
  </p:cSld>
  <p:clrMap bg1="lt1" tx1="dk1" bg2="lt2" tx2="dk2" accent1="accent1" accent2="accent2" accent3="accent3" accent4="accent4" accent5="accent5" accent6="accent6" hlink="hlink" folHlink="folHlink"/>
  <p:hf dt="0"/>
  <p:notesStyle>
    <a:lvl1pPr marL="0" algn="l" defTabSz="914400" rtl="0" eaLnBrk="1" latinLnBrk="0" hangingPunct="1">
      <a:buFont typeface="Arial" pitchFamily="34" charset="0"/>
      <a:buNone/>
      <a:defRPr sz="1200" kern="1200">
        <a:solidFill>
          <a:schemeClr val="tx1"/>
        </a:solidFill>
        <a:latin typeface="+mn-lt"/>
        <a:ea typeface="+mn-ea"/>
        <a:cs typeface="+mn-cs"/>
      </a:defRPr>
    </a:lvl1pPr>
    <a:lvl2pPr marL="457200" algn="l" defTabSz="914400" rtl="0" eaLnBrk="1" latinLnBrk="0" hangingPunct="1">
      <a:buFont typeface="Arial" pitchFamily="34" charset="0"/>
      <a:buChar char="•"/>
      <a:defRPr sz="1200" kern="1200">
        <a:solidFill>
          <a:schemeClr val="tx1"/>
        </a:solidFill>
        <a:latin typeface="+mn-lt"/>
        <a:ea typeface="+mn-ea"/>
        <a:cs typeface="+mn-cs"/>
      </a:defRPr>
    </a:lvl2pPr>
    <a:lvl3pPr marL="914400" algn="l" defTabSz="914400" rtl="0" eaLnBrk="1" latinLnBrk="0" hangingPunct="1">
      <a:buFont typeface="Arial" pitchFamily="34" charset="0"/>
      <a:buChar char="•"/>
      <a:defRPr sz="1200" kern="1200">
        <a:solidFill>
          <a:schemeClr val="tx1"/>
        </a:solidFill>
        <a:latin typeface="+mn-lt"/>
        <a:ea typeface="+mn-ea"/>
        <a:cs typeface="+mn-cs"/>
      </a:defRPr>
    </a:lvl3pPr>
    <a:lvl4pPr marL="1371600" algn="l" defTabSz="914400" rtl="0" eaLnBrk="1" latinLnBrk="0" hangingPunct="1">
      <a:buFont typeface="Arial" pitchFamily="34" charset="0"/>
      <a:buChar char="•"/>
      <a:defRPr sz="1200" kern="1200">
        <a:solidFill>
          <a:schemeClr val="tx1"/>
        </a:solidFill>
        <a:latin typeface="+mn-lt"/>
        <a:ea typeface="+mn-ea"/>
        <a:cs typeface="+mn-cs"/>
      </a:defRPr>
    </a:lvl4pPr>
    <a:lvl5pPr marL="182880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apacityproject.org/framewor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apacityproject.org/framework/"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apacityproject.org/framework/critical-success-factor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capacityproject.org/framework/action-cycle/#implementatio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apacityproject.org/framework/finance/"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7CB9844-06C3-4822-82EB-10BA51B0C37C}" type="slidenum">
              <a:rPr lang="en-US" smtClean="0"/>
              <a:pPr/>
              <a:t>1</a:t>
            </a:fld>
            <a:endParaRPr lang="en-US"/>
          </a:p>
        </p:txBody>
      </p:sp>
      <p:sp>
        <p:nvSpPr>
          <p:cNvPr id="7" name="Slide Image Placeholder 6"/>
          <p:cNvSpPr>
            <a:spLocks noGrp="1" noRot="1" noChangeAspect="1"/>
          </p:cNvSpPr>
          <p:nvPr>
            <p:ph type="sldImg"/>
          </p:nvPr>
        </p:nvSpPr>
        <p:spPr>
          <a:xfrm>
            <a:off x="730250" y="315913"/>
            <a:ext cx="5592763" cy="4195762"/>
          </a:xfrm>
        </p:spPr>
      </p:sp>
      <p:sp>
        <p:nvSpPr>
          <p:cNvPr id="5" name="Notes Placeholder 4"/>
          <p:cNvSpPr>
            <a:spLocks noGrp="1"/>
          </p:cNvSpPr>
          <p:nvPr>
            <p:ph type="body" sz="quarter" idx="11"/>
          </p:nvPr>
        </p:nvSpPr>
        <p:spPr/>
        <p:txBody>
          <a:bodyPr>
            <a:normAutofit/>
          </a:bodyPr>
          <a:lstStyle/>
          <a:p>
            <a:r>
              <a:rPr lang="en-GB" sz="1600" dirty="0" smtClean="0"/>
              <a:t>If you are reading this and have access to an internet connection, you can  refer to the HRH Action Framework at: </a:t>
            </a:r>
            <a:r>
              <a:rPr lang="en-GB" sz="1600" dirty="0" smtClean="0">
                <a:hlinkClick r:id="rId3"/>
              </a:rPr>
              <a:t>www.capacityproject.org/framework</a:t>
            </a:r>
            <a:r>
              <a:rPr lang="en-GB" sz="1600" dirty="0" smtClean="0"/>
              <a:t> </a:t>
            </a:r>
            <a:endParaRPr lang="en-GB" sz="16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r>
              <a:rPr lang="en-GB" sz="1600" dirty="0" smtClean="0"/>
              <a:t>Subsequently as the HAF developed, t</a:t>
            </a:r>
            <a:r>
              <a:rPr lang="en-GB" sz="1600" dirty="0" smtClean="0"/>
              <a:t>here </a:t>
            </a:r>
            <a:r>
              <a:rPr lang="en-GB" sz="1600" dirty="0" smtClean="0"/>
              <a:t>was a need to accommodate different dimensions to the diagram e.g. Definitions, guiding principles</a:t>
            </a:r>
          </a:p>
          <a:p>
            <a:endParaRPr lang="en-GB" sz="1600" dirty="0" smtClean="0"/>
          </a:p>
          <a:p>
            <a:r>
              <a:rPr lang="en-GB" sz="1600" dirty="0" smtClean="0"/>
              <a:t>We needed to be able to link across the diagram and between levels, but also to link into resource </a:t>
            </a:r>
            <a:r>
              <a:rPr lang="en-GB" sz="1600" dirty="0" smtClean="0"/>
              <a:t>documents.</a:t>
            </a:r>
            <a:endParaRPr lang="en-GB" sz="1600" dirty="0" smtClean="0"/>
          </a:p>
          <a:p>
            <a:endParaRPr lang="en-GB" sz="1600" dirty="0" smtClean="0"/>
          </a:p>
          <a:p>
            <a:r>
              <a:rPr lang="en-GB" sz="1600" dirty="0" smtClean="0"/>
              <a:t>A web-based platform seemed the only way to accommodate this.  It would also be easier and cheap to update.  </a:t>
            </a:r>
          </a:p>
          <a:p>
            <a:endParaRPr lang="en-GB" sz="1600" dirty="0" smtClean="0"/>
          </a:p>
          <a:p>
            <a:r>
              <a:rPr lang="en-GB" sz="1600" dirty="0" smtClean="0"/>
              <a:t>Since the first version was launched in late 2006 in time for the first AAAH meeting in Thailand, changes have been made to the diagram and new resources added.  It is also now available in French and Spanish as well as English</a:t>
            </a:r>
            <a:r>
              <a:rPr lang="en-GB" sz="1600" dirty="0" smtClean="0"/>
              <a:t>.</a:t>
            </a:r>
          </a:p>
          <a:p>
            <a:endParaRPr lang="en-GB" sz="1600" dirty="0" smtClean="0"/>
          </a:p>
          <a:p>
            <a:r>
              <a:rPr lang="en-GB" sz="1600" dirty="0" smtClean="0"/>
              <a:t>More changes are possible in the future ....</a:t>
            </a:r>
            <a:endParaRPr lang="en-GB" sz="1600"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pPr marL="342900" indent="-342900"/>
            <a:r>
              <a:rPr lang="en-GB" sz="1600" dirty="0" smtClean="0"/>
              <a:t>I will explain this under the following headings:</a:t>
            </a:r>
          </a:p>
          <a:p>
            <a:pPr marL="342900" indent="-342900"/>
            <a:endParaRPr lang="en-GB" sz="1600" dirty="0" smtClean="0"/>
          </a:p>
          <a:p>
            <a:pPr marL="342900" indent="-342900">
              <a:buAutoNum type="arabicPeriod"/>
            </a:pPr>
            <a:r>
              <a:rPr lang="en-GB" sz="1600" dirty="0" smtClean="0"/>
              <a:t>Main concepts</a:t>
            </a:r>
          </a:p>
          <a:p>
            <a:pPr marL="342900" indent="-342900">
              <a:buAutoNum type="arabicPeriod"/>
            </a:pPr>
            <a:r>
              <a:rPr lang="en-GB" sz="1600" dirty="0" smtClean="0"/>
              <a:t>Resources</a:t>
            </a:r>
          </a:p>
          <a:p>
            <a:pPr marL="342900" indent="-342900">
              <a:buAutoNum type="arabicPeriod"/>
            </a:pPr>
            <a:r>
              <a:rPr lang="en-GB" sz="1600" dirty="0" smtClean="0"/>
              <a:t>Using it</a:t>
            </a:r>
            <a:endParaRPr lang="en-GB" sz="1600"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r>
              <a:rPr lang="en-GB" sz="1600" dirty="0" smtClean="0"/>
              <a:t>Since the HAF is aimed at guiding a different way of </a:t>
            </a:r>
            <a:r>
              <a:rPr lang="en-GB" sz="1600" b="1" dirty="0" smtClean="0"/>
              <a:t>thinking</a:t>
            </a:r>
            <a:r>
              <a:rPr lang="en-GB" sz="1600" dirty="0" smtClean="0"/>
              <a:t> about HRH to support the achievement of health goals,  it’s important to understand some of the main concepts in the framework.</a:t>
            </a:r>
            <a:endParaRPr lang="en-GB" sz="1600"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r>
              <a:rPr lang="en-GB" sz="1600" dirty="0" smtClean="0"/>
              <a:t>First, it clearly links the work in the HR areas (six action fields) and the </a:t>
            </a:r>
            <a:r>
              <a:rPr lang="en-GB" sz="1600" dirty="0" smtClean="0"/>
              <a:t>subsequent </a:t>
            </a:r>
            <a:r>
              <a:rPr lang="en-GB" sz="1600" dirty="0" smtClean="0"/>
              <a:t>results with the impact on service delivery along with other health system components, and consequently the impact on health outcomes.</a:t>
            </a:r>
          </a:p>
          <a:p>
            <a:endParaRPr lang="en-GB" sz="1600" dirty="0" smtClean="0"/>
          </a:p>
          <a:p>
            <a:r>
              <a:rPr lang="en-GB" sz="1600" dirty="0" smtClean="0"/>
              <a:t>It represents the logic of intervention in the same way as a logical </a:t>
            </a:r>
            <a:r>
              <a:rPr lang="en-GB" sz="1600" dirty="0" smtClean="0"/>
              <a:t>framework planning tool.</a:t>
            </a:r>
            <a:endParaRPr lang="en-GB" sz="1600" dirty="0" smtClean="0"/>
          </a:p>
          <a:p>
            <a:endParaRPr lang="en-GB" sz="1600" dirty="0" smtClean="0"/>
          </a:p>
          <a:p>
            <a:r>
              <a:rPr lang="en-GB" sz="1600" dirty="0" smtClean="0"/>
              <a:t>This is useful for discussions about the relevance of certain HR interventions e.g. Do we need more plastic surgeons?  And for understanding causal relationships e.g. Why is MMR so high?</a:t>
            </a:r>
            <a:endParaRPr lang="en-GB" sz="1600"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r>
              <a:rPr lang="en-GB" sz="1600" dirty="0" smtClean="0"/>
              <a:t>In developing this framework there was quite a lot of debate about which areas should be represented in the diagram.</a:t>
            </a:r>
          </a:p>
          <a:p>
            <a:endParaRPr lang="en-GB" sz="1600" dirty="0" smtClean="0"/>
          </a:p>
          <a:p>
            <a:r>
              <a:rPr lang="en-GB" sz="1600" dirty="0" smtClean="0"/>
              <a:t>The five outer fields (or ‘bubbles’) </a:t>
            </a:r>
            <a:r>
              <a:rPr lang="en-GB" sz="1600" dirty="0" smtClean="0"/>
              <a:t>were </a:t>
            </a:r>
            <a:r>
              <a:rPr lang="en-GB" sz="1600" dirty="0" smtClean="0"/>
              <a:t>considered the most important functions to support the central function of human resources management systems.</a:t>
            </a:r>
          </a:p>
          <a:p>
            <a:endParaRPr lang="en-GB" sz="1600" dirty="0" smtClean="0"/>
          </a:p>
          <a:p>
            <a:r>
              <a:rPr lang="en-GB" sz="1600" dirty="0" smtClean="0"/>
              <a:t>Most fields are self explanatory.  </a:t>
            </a:r>
            <a:r>
              <a:rPr lang="en-GB" sz="1600" dirty="0" smtClean="0"/>
              <a:t>‘Policy’ </a:t>
            </a:r>
            <a:r>
              <a:rPr lang="en-GB" sz="1600" dirty="0" smtClean="0"/>
              <a:t>relates to HR policy such as regulation, labour legislation etc.   </a:t>
            </a:r>
            <a:r>
              <a:rPr lang="en-GB" sz="1600" dirty="0" smtClean="0"/>
              <a:t>‘Partnership’ </a:t>
            </a:r>
            <a:r>
              <a:rPr lang="en-GB" sz="1600" dirty="0" smtClean="0"/>
              <a:t>relates to the various stakeholders in HRH and the formal and informal linkages between them.</a:t>
            </a:r>
            <a:endParaRPr lang="en-GB" sz="1600"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r>
              <a:rPr lang="en-GB" sz="1600" dirty="0" smtClean="0"/>
              <a:t>The work on the action fields should lead to change.  Change needs to be planned.  Hence the action cycle surrounding the action field and contributing to the hopefully improved status of the workforce.</a:t>
            </a:r>
            <a:endParaRPr lang="en-GB" sz="1600"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r>
              <a:rPr lang="en-GB" sz="1600" dirty="0" smtClean="0"/>
              <a:t>The HAF has a section </a:t>
            </a:r>
            <a:r>
              <a:rPr lang="en-GB" sz="1600" dirty="0" smtClean="0"/>
              <a:t>which ‘sits’ below </a:t>
            </a:r>
            <a:r>
              <a:rPr lang="en-GB" sz="1600" dirty="0" smtClean="0"/>
              <a:t>the model </a:t>
            </a:r>
            <a:r>
              <a:rPr lang="en-GB" sz="1600" dirty="0" smtClean="0"/>
              <a:t>that lists </a:t>
            </a:r>
            <a:r>
              <a:rPr lang="en-GB" sz="1600" dirty="0" smtClean="0"/>
              <a:t>the factors that are going to be critical to the success in action to improve the health workforce.</a:t>
            </a:r>
          </a:p>
          <a:p>
            <a:endParaRPr lang="en-GB" sz="1600" dirty="0" smtClean="0"/>
          </a:p>
          <a:p>
            <a:r>
              <a:rPr lang="en-GB" sz="1600" dirty="0" smtClean="0"/>
              <a:t>These are divided into </a:t>
            </a:r>
            <a:r>
              <a:rPr lang="en-GB" sz="1600" b="1" dirty="0" smtClean="0"/>
              <a:t>content</a:t>
            </a:r>
            <a:r>
              <a:rPr lang="en-GB" sz="1600" dirty="0" smtClean="0"/>
              <a:t> factors (e.g. Results focus and system-linked) and </a:t>
            </a:r>
            <a:r>
              <a:rPr lang="en-GB" sz="1600" b="1" dirty="0" smtClean="0"/>
              <a:t>process</a:t>
            </a:r>
            <a:r>
              <a:rPr lang="en-GB" sz="1600" dirty="0" smtClean="0"/>
              <a:t> factors (e.g. Country-led, multi-stakeholder involvement)</a:t>
            </a:r>
            <a:endParaRPr lang="en-GB" sz="1600"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r>
              <a:rPr lang="en-GB" sz="1600" dirty="0" smtClean="0"/>
              <a:t>In addition to the conceptual framework the HAF has a  useful information and relevant </a:t>
            </a:r>
            <a:r>
              <a:rPr lang="en-GB" sz="1600" baseline="0" dirty="0" smtClean="0"/>
              <a:t>resources.</a:t>
            </a:r>
          </a:p>
          <a:p>
            <a:endParaRPr lang="en-GB" sz="1600" baseline="0" dirty="0" smtClean="0"/>
          </a:p>
          <a:p>
            <a:r>
              <a:rPr lang="en-GB" sz="1600" baseline="0" dirty="0" smtClean="0"/>
              <a:t>We will see these in a minute, but they include:</a:t>
            </a:r>
          </a:p>
          <a:p>
            <a:endParaRPr lang="en-GB" sz="1600" baseline="0" dirty="0" smtClean="0"/>
          </a:p>
          <a:p>
            <a:pPr marL="342900" indent="-342900">
              <a:buAutoNum type="arabicPeriod"/>
            </a:pPr>
            <a:r>
              <a:rPr lang="en-GB" sz="1600" baseline="0" dirty="0" smtClean="0"/>
              <a:t>Definitions for the Action Field i.e. what is meant hear by ‘policy’</a:t>
            </a:r>
            <a:br>
              <a:rPr lang="en-GB" sz="1600" baseline="0" dirty="0" smtClean="0"/>
            </a:br>
            <a:endParaRPr lang="en-GB" sz="1600" baseline="0" dirty="0" smtClean="0"/>
          </a:p>
          <a:p>
            <a:pPr marL="342900" indent="-342900">
              <a:buAutoNum type="arabicPeriod"/>
            </a:pPr>
            <a:r>
              <a:rPr lang="en-GB" sz="1600" dirty="0" smtClean="0"/>
              <a:t>Guidance</a:t>
            </a:r>
            <a:r>
              <a:rPr lang="en-GB" sz="1600" baseline="0" dirty="0" smtClean="0"/>
              <a:t> on a</a:t>
            </a:r>
            <a:r>
              <a:rPr lang="en-GB" sz="1600" dirty="0" smtClean="0"/>
              <a:t>reas of intervention:</a:t>
            </a:r>
            <a:r>
              <a:rPr lang="en-GB" sz="1600" baseline="0" dirty="0" smtClean="0"/>
              <a:t> e.g. Capacity of training institutions under ‘Education’</a:t>
            </a:r>
            <a:br>
              <a:rPr lang="en-GB" sz="1600" baseline="0" dirty="0" smtClean="0"/>
            </a:br>
            <a:endParaRPr lang="en-GB" sz="1600" dirty="0" smtClean="0"/>
          </a:p>
          <a:p>
            <a:pPr marL="342900" indent="-342900">
              <a:buAutoNum type="arabicPeriod"/>
            </a:pPr>
            <a:r>
              <a:rPr lang="en-GB" sz="1600" dirty="0" smtClean="0"/>
              <a:t>Suggested indicators for measuring</a:t>
            </a:r>
            <a:r>
              <a:rPr lang="en-GB" sz="1600" baseline="0" dirty="0" smtClean="0"/>
              <a:t> progress </a:t>
            </a:r>
            <a:r>
              <a:rPr lang="en-GB" sz="1600" baseline="0" dirty="0" smtClean="0"/>
              <a:t>e.g. </a:t>
            </a:r>
            <a:r>
              <a:rPr lang="en-GB" sz="1600" baseline="0" dirty="0" smtClean="0"/>
              <a:t>HR information systems in place under the HRM systems field</a:t>
            </a:r>
            <a:br>
              <a:rPr lang="en-GB" sz="1600" baseline="0" dirty="0" smtClean="0"/>
            </a:br>
            <a:endParaRPr lang="en-GB" sz="1600" baseline="0" dirty="0" smtClean="0"/>
          </a:p>
          <a:p>
            <a:pPr marL="342900" indent="-342900">
              <a:buAutoNum type="arabicPeriod"/>
            </a:pPr>
            <a:r>
              <a:rPr lang="en-GB" sz="1600" baseline="0" dirty="0" smtClean="0"/>
              <a:t>Access (through web links) to guidelines and tools related to the particular action field: e.g. Under ‘leadership’ a tool kit to help managers lead, and a WHO paper on strengthening management capacity.</a:t>
            </a:r>
            <a:endParaRPr lang="en-GB" sz="1600"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r>
              <a:rPr lang="en-GB" sz="1600" dirty="0" smtClean="0"/>
              <a:t>There are many ways in which the HAF can</a:t>
            </a:r>
            <a:r>
              <a:rPr lang="en-GB" sz="1600" baseline="0" dirty="0" smtClean="0"/>
              <a:t> be used, as we’ll see in the final section of this presentation.  The HAF itself gives some very basic suggestions on the front page of how to use it.  We will follow these to explore the HAF a little.</a:t>
            </a:r>
          </a:p>
          <a:p>
            <a:endParaRPr lang="en-GB" sz="1600" dirty="0" smtClean="0"/>
          </a:p>
          <a:p>
            <a:r>
              <a:rPr lang="en-GB" sz="1600" baseline="0" dirty="0" smtClean="0"/>
              <a:t>First, let’s go to the HAF itself at </a:t>
            </a:r>
            <a:r>
              <a:rPr lang="en-GB" sz="1600" dirty="0" smtClean="0">
                <a:hlinkClick r:id="rId3"/>
              </a:rPr>
              <a:t>http://www.capacityproject.org/framework/</a:t>
            </a:r>
            <a:endParaRPr lang="en-GB" sz="1600" baseline="0" dirty="0" smtClean="0"/>
          </a:p>
          <a:p>
            <a:endParaRPr lang="en-GB" sz="1600" baseline="0" dirty="0" smtClean="0"/>
          </a:p>
          <a:p>
            <a:r>
              <a:rPr lang="en-GB" sz="1600" dirty="0" smtClean="0"/>
              <a:t>Under the section ‘Getting started’ it suggests the a team is established to work on this.  Even for an initial review of the HAF it might help if several people looked at it </a:t>
            </a:r>
            <a:r>
              <a:rPr lang="en-GB" sz="1600" dirty="0" smtClean="0"/>
              <a:t>together and discussed what they find.</a:t>
            </a:r>
            <a:endParaRPr lang="en-GB" sz="1600" baseline="0" dirty="0" smtClean="0"/>
          </a:p>
        </p:txBody>
      </p:sp>
      <p:sp>
        <p:nvSpPr>
          <p:cNvPr id="4" name="Slide Number Placeholder 3"/>
          <p:cNvSpPr>
            <a:spLocks noGrp="1"/>
          </p:cNvSpPr>
          <p:nvPr>
            <p:ph type="sldNum" sz="quarter" idx="10"/>
          </p:nvPr>
        </p:nvSpPr>
        <p:spPr/>
        <p:txBody>
          <a:bodyPr/>
          <a:lstStyle/>
          <a:p>
            <a:fld id="{97CB9844-06C3-4822-82EB-10BA51B0C37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r>
              <a:rPr lang="en-GB" sz="1600" dirty="0" smtClean="0"/>
              <a:t>The advice is not to jump into HR issues straight away, but we review the all-important critical success factors at: </a:t>
            </a:r>
            <a:r>
              <a:rPr lang="en-GB" sz="1600" dirty="0" smtClean="0">
                <a:hlinkClick r:id="rId3"/>
              </a:rPr>
              <a:t>http://www.capacityproject.org/framework/critical-success-factors/</a:t>
            </a:r>
            <a:r>
              <a:rPr lang="en-GB" sz="1600" dirty="0" smtClean="0"/>
              <a:t>  </a:t>
            </a:r>
          </a:p>
          <a:p>
            <a:endParaRPr lang="en-GB" dirty="0" smtClean="0"/>
          </a:p>
          <a:p>
            <a:r>
              <a:rPr lang="en-GB" sz="1600" dirty="0" smtClean="0"/>
              <a:t>Some of </a:t>
            </a:r>
            <a:r>
              <a:rPr lang="en-GB" sz="1600" dirty="0" smtClean="0"/>
              <a:t>these factors </a:t>
            </a:r>
            <a:r>
              <a:rPr lang="en-GB" sz="1600" dirty="0" smtClean="0"/>
              <a:t>may seems obvious, but </a:t>
            </a:r>
            <a:r>
              <a:rPr lang="en-GB" sz="1600" dirty="0" smtClean="0"/>
              <a:t>are</a:t>
            </a:r>
            <a:r>
              <a:rPr lang="en-GB" sz="1600" dirty="0" smtClean="0"/>
              <a:t> </a:t>
            </a:r>
            <a:r>
              <a:rPr lang="en-GB" sz="1600" dirty="0" smtClean="0"/>
              <a:t>often </a:t>
            </a:r>
            <a:r>
              <a:rPr lang="en-GB" sz="1600" dirty="0" smtClean="0"/>
              <a:t>forgotten</a:t>
            </a:r>
            <a:r>
              <a:rPr lang="en-GB" sz="1600" dirty="0" smtClean="0"/>
              <a:t>, so it is good to return to this section frequently.</a:t>
            </a:r>
            <a:endParaRPr lang="en-GB" sz="1600"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r>
              <a:rPr lang="en-GB" sz="1600" dirty="0" smtClean="0"/>
              <a:t>We have already discussed this situation yesterday.</a:t>
            </a:r>
            <a:endParaRPr lang="en-GB" sz="1600"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r>
              <a:rPr lang="en-GB" sz="1600" dirty="0" smtClean="0"/>
              <a:t>You might then want to decide where </a:t>
            </a:r>
            <a:r>
              <a:rPr lang="en-GB" sz="1600" dirty="0" smtClean="0"/>
              <a:t>your current situation fits </a:t>
            </a:r>
            <a:r>
              <a:rPr lang="en-GB" sz="1600" dirty="0" smtClean="0"/>
              <a:t>on the Action cycle.  Click on </a:t>
            </a:r>
            <a:r>
              <a:rPr lang="en-GB" sz="1600" dirty="0" smtClean="0">
                <a:hlinkClick r:id="rId3"/>
              </a:rPr>
              <a:t>http://www.capacityproject.org/framework/action-cycle/#implementation</a:t>
            </a:r>
            <a:r>
              <a:rPr lang="en-GB" sz="1600" dirty="0" smtClean="0"/>
              <a:t> to get the explanations of the various phases.</a:t>
            </a:r>
          </a:p>
          <a:p>
            <a:endParaRPr lang="en-GB" sz="1600" dirty="0" smtClean="0"/>
          </a:p>
          <a:p>
            <a:r>
              <a:rPr lang="en-GB" sz="1600" dirty="0" smtClean="0"/>
              <a:t>This will help you determine what the HAF can help you with.  If you’re at the stage of planning a situation analysis, it will help you decide on the questions you want answered to understand the current situations and the causal relationships.  If you are developing a plan it will help you to decide on who to involve in the process and what to put in the plan.</a:t>
            </a:r>
            <a:endParaRPr lang="en-GB" sz="1600"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lnSpcReduction="10000"/>
          </a:bodyPr>
          <a:lstStyle/>
          <a:p>
            <a:r>
              <a:rPr lang="en-GB" sz="1600" dirty="0" smtClean="0"/>
              <a:t>Start with one of the action fields e.g. </a:t>
            </a:r>
            <a:r>
              <a:rPr lang="en-GB" sz="1600" b="1" dirty="0" smtClean="0"/>
              <a:t>Finance</a:t>
            </a:r>
            <a:r>
              <a:rPr lang="en-GB" sz="1600" dirty="0" smtClean="0"/>
              <a:t> </a:t>
            </a:r>
            <a:r>
              <a:rPr lang="en-GB" sz="1600" dirty="0" smtClean="0">
                <a:hlinkClick r:id="rId3"/>
              </a:rPr>
              <a:t>http://www.capacityproject.org/framework/finance/</a:t>
            </a:r>
            <a:r>
              <a:rPr lang="en-GB" sz="1600" dirty="0" smtClean="0"/>
              <a:t> (you can also follow this on the one-page handout distributed)</a:t>
            </a:r>
          </a:p>
          <a:p>
            <a:endParaRPr lang="en-GB" sz="1600" dirty="0" smtClean="0"/>
          </a:p>
          <a:p>
            <a:r>
              <a:rPr lang="en-GB" sz="1600" dirty="0" smtClean="0"/>
              <a:t>Here you can see the </a:t>
            </a:r>
            <a:r>
              <a:rPr lang="en-GB" sz="1600" b="1" dirty="0" smtClean="0"/>
              <a:t>definition</a:t>
            </a:r>
            <a:r>
              <a:rPr lang="en-GB" sz="1600" dirty="0" smtClean="0"/>
              <a:t> of the action field (not included in the handout): “Obtaining, allocating and disbursing adequate funding for human resources.”</a:t>
            </a:r>
          </a:p>
          <a:p>
            <a:endParaRPr lang="en-GB" sz="1600" dirty="0" smtClean="0"/>
          </a:p>
          <a:p>
            <a:r>
              <a:rPr lang="en-GB" sz="1600" dirty="0" smtClean="0"/>
              <a:t>Then the suggested </a:t>
            </a:r>
            <a:r>
              <a:rPr lang="en-GB" sz="1600" b="1" dirty="0" smtClean="0"/>
              <a:t>areas of intervention</a:t>
            </a:r>
            <a:r>
              <a:rPr lang="en-GB" sz="1600" dirty="0" smtClean="0"/>
              <a:t> e.g. ‘setting levels of salaries and allowances’ [note the handout only has ‘salaries and allowances’; the text has been revised a little since then].  Has this been done?  Does it need to be done?  Who has the power to decide?  What information do they need to make this decision?</a:t>
            </a:r>
          </a:p>
          <a:p>
            <a:endParaRPr lang="en-GB" sz="1600" dirty="0" smtClean="0"/>
          </a:p>
          <a:p>
            <a:r>
              <a:rPr lang="en-GB" sz="1600" dirty="0" smtClean="0"/>
              <a:t>Then a few key </a:t>
            </a:r>
            <a:r>
              <a:rPr lang="en-GB" sz="1600" b="1" dirty="0" smtClean="0"/>
              <a:t>indicators</a:t>
            </a:r>
            <a:r>
              <a:rPr lang="en-GB" sz="1600" dirty="0" smtClean="0"/>
              <a:t> are provided e.g.: “Salaries and allowances competitive in local </a:t>
            </a:r>
            <a:r>
              <a:rPr lang="en-GB" sz="1600" dirty="0" err="1" smtClean="0"/>
              <a:t>labor</a:t>
            </a:r>
            <a:r>
              <a:rPr lang="en-GB" sz="1600" dirty="0" smtClean="0"/>
              <a:t> market” – this will help with the decision about whether or not to re-set the levels of salary and allowances.</a:t>
            </a:r>
          </a:p>
          <a:p>
            <a:endParaRPr lang="en-GB" sz="1600" dirty="0" smtClean="0"/>
          </a:p>
          <a:p>
            <a:r>
              <a:rPr lang="en-GB" sz="1600" i="1" dirty="0" smtClean="0"/>
              <a:t>Continued on next slide .....</a:t>
            </a:r>
          </a:p>
        </p:txBody>
      </p:sp>
      <p:sp>
        <p:nvSpPr>
          <p:cNvPr id="4" name="Slide Number Placeholder 3"/>
          <p:cNvSpPr>
            <a:spLocks noGrp="1"/>
          </p:cNvSpPr>
          <p:nvPr>
            <p:ph type="sldNum" sz="quarter" idx="10"/>
          </p:nvPr>
        </p:nvSpPr>
        <p:spPr/>
        <p:txBody>
          <a:bodyPr/>
          <a:lstStyle/>
          <a:p>
            <a:fld id="{97CB9844-06C3-4822-82EB-10BA51B0C37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r>
              <a:rPr lang="en-GB" sz="1600" i="1" dirty="0" smtClean="0"/>
              <a:t>Continued from previous slide .....</a:t>
            </a:r>
          </a:p>
          <a:p>
            <a:endParaRPr lang="en-GB" sz="1600" dirty="0" smtClean="0"/>
          </a:p>
          <a:p>
            <a:r>
              <a:rPr lang="en-GB" sz="1600" dirty="0" smtClean="0"/>
              <a:t>For each action field there is a list of relevant </a:t>
            </a:r>
            <a:r>
              <a:rPr lang="en-GB" sz="1600" b="1" dirty="0" smtClean="0"/>
              <a:t>tools and guidelines</a:t>
            </a:r>
            <a:r>
              <a:rPr lang="en-GB" sz="1600" dirty="0" smtClean="0"/>
              <a:t>. For example, under Finance you will find a tool for assessing your organisation’s capacity to manage it’s finances – which would include HR-related finances.  Then there is a document about performance-based financing.</a:t>
            </a:r>
          </a:p>
          <a:p>
            <a:endParaRPr lang="en-GB" sz="1600" dirty="0" smtClean="0"/>
          </a:p>
          <a:p>
            <a:r>
              <a:rPr lang="en-GB" sz="1600" dirty="0" smtClean="0"/>
              <a:t>These resources can be down downloaded for </a:t>
            </a:r>
            <a:r>
              <a:rPr lang="en-GB" sz="1600" dirty="0" smtClean="0"/>
              <a:t>later use</a:t>
            </a:r>
            <a:r>
              <a:rPr lang="en-GB" sz="1600" dirty="0" smtClean="0"/>
              <a:t>.</a:t>
            </a:r>
          </a:p>
        </p:txBody>
      </p:sp>
      <p:sp>
        <p:nvSpPr>
          <p:cNvPr id="4" name="Slide Number Placeholder 3"/>
          <p:cNvSpPr>
            <a:spLocks noGrp="1"/>
          </p:cNvSpPr>
          <p:nvPr>
            <p:ph type="sldNum" sz="quarter" idx="10"/>
          </p:nvPr>
        </p:nvSpPr>
        <p:spPr/>
        <p:txBody>
          <a:bodyPr/>
          <a:lstStyle/>
          <a:p>
            <a:fld id="{97CB9844-06C3-4822-82EB-10BA51B0C37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r>
              <a:rPr lang="en-GB" sz="1600" dirty="0" smtClean="0"/>
              <a:t>It is not always easy to get a very clear description of exactly how people have used it, as more a way of guiding a thinking process – which is the role of a framework.  </a:t>
            </a:r>
          </a:p>
          <a:p>
            <a:endParaRPr lang="en-GB" sz="1600" dirty="0" smtClean="0"/>
          </a:p>
          <a:p>
            <a:r>
              <a:rPr lang="en-GB" sz="1600" dirty="0" smtClean="0"/>
              <a:t>A meeting was held in Amsterdam in May this year to review some of the experiences of the use of the HAF.</a:t>
            </a:r>
          </a:p>
          <a:p>
            <a:endParaRPr lang="en-GB" sz="1600" dirty="0" smtClean="0"/>
          </a:p>
          <a:p>
            <a:r>
              <a:rPr lang="en-GB" sz="1600" dirty="0" smtClean="0"/>
              <a:t>These are a few of the examples that were reported, but please don’t see them as limiting as the HAF inspires creativity!</a:t>
            </a:r>
            <a:endParaRPr lang="en-GB" sz="1600"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r>
              <a:rPr lang="en-GB" sz="1600" dirty="0" smtClean="0"/>
              <a:t>The </a:t>
            </a:r>
            <a:r>
              <a:rPr lang="en-GB" sz="1600" dirty="0" smtClean="0"/>
              <a:t>most extensive use of the HAF for planning purpose took place over several years in Uganda.  </a:t>
            </a:r>
            <a:endParaRPr lang="en-GB" sz="1600" dirty="0" smtClean="0"/>
          </a:p>
          <a:p>
            <a:endParaRPr lang="en-GB" sz="1600" dirty="0" smtClean="0"/>
          </a:p>
          <a:p>
            <a:r>
              <a:rPr lang="en-GB" sz="1600" dirty="0" smtClean="0"/>
              <a:t>Working </a:t>
            </a:r>
            <a:r>
              <a:rPr lang="en-GB" sz="1600" dirty="0" smtClean="0"/>
              <a:t>groups were established for each of the Action Fields to review the situation.  The process led to the challenging of a recently agreed HR plan with very conservative staffing targets.  On the basis of the analysis of targets for health outcomes and service delivery requirements to meet them, the staffing targets were revised.  </a:t>
            </a:r>
            <a:endParaRPr lang="en-GB" sz="1600" dirty="0" smtClean="0"/>
          </a:p>
          <a:p>
            <a:endParaRPr lang="en-GB" sz="1600" dirty="0" smtClean="0"/>
          </a:p>
          <a:p>
            <a:r>
              <a:rPr lang="en-GB" sz="1600" dirty="0" smtClean="0"/>
              <a:t>Advocacy </a:t>
            </a:r>
            <a:r>
              <a:rPr lang="en-GB" sz="1600" dirty="0" smtClean="0"/>
              <a:t>as a result of using the </a:t>
            </a:r>
            <a:r>
              <a:rPr lang="en-GB" sz="1600" dirty="0" smtClean="0"/>
              <a:t>HAF, </a:t>
            </a:r>
            <a:r>
              <a:rPr lang="en-GB" sz="1600" dirty="0" smtClean="0"/>
              <a:t>supported by the analysis of staff </a:t>
            </a:r>
            <a:r>
              <a:rPr lang="en-GB" sz="1600" dirty="0" smtClean="0"/>
              <a:t>requirements, </a:t>
            </a:r>
            <a:r>
              <a:rPr lang="en-GB" sz="1600" dirty="0" smtClean="0"/>
              <a:t>contributed to Uganda receiving a loan from the World Bank for $100 million </a:t>
            </a:r>
            <a:r>
              <a:rPr lang="en-GB" sz="1600" dirty="0" smtClean="0"/>
              <a:t>to </a:t>
            </a:r>
            <a:r>
              <a:rPr lang="en-GB" sz="1600" dirty="0" smtClean="0"/>
              <a:t>support HR and health systems strengthening. </a:t>
            </a:r>
            <a:endParaRPr lang="en-GB" sz="1600"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endParaRPr lang="en-GB" sz="1600" dirty="0" smtClean="0"/>
          </a:p>
          <a:p>
            <a:r>
              <a:rPr lang="en-GB" sz="1600" dirty="0" smtClean="0"/>
              <a:t>A programme to strengthen TB control used the HAF </a:t>
            </a:r>
            <a:r>
              <a:rPr lang="en-GB" sz="1600" dirty="0" smtClean="0"/>
              <a:t>to guide </a:t>
            </a:r>
            <a:r>
              <a:rPr lang="en-GB" sz="1600" dirty="0" smtClean="0"/>
              <a:t>a SWOT analysis – which links to the situation analysis part of the action cycle</a:t>
            </a:r>
          </a:p>
          <a:p>
            <a:endParaRPr lang="en-GB" sz="1600" dirty="0" smtClean="0"/>
          </a:p>
          <a:p>
            <a:r>
              <a:rPr lang="en-GB" sz="1600" dirty="0" smtClean="0"/>
              <a:t>In Vietnam the HAF was used to structure an assessment tool to identify potential areas of HR for strengthening (also at the situation analysis stage).</a:t>
            </a:r>
          </a:p>
          <a:p>
            <a:endParaRPr lang="en-GB" sz="1600" dirty="0" smtClean="0"/>
          </a:p>
          <a:p>
            <a:r>
              <a:rPr lang="en-GB" sz="1600" dirty="0" smtClean="0"/>
              <a:t>In Afghanistan the existing HR plan was reviewed against the HAF to check it’s level of comprehensiveness (a form of M&amp;E of the plan, rather than implementation).  No major problems were identified.</a:t>
            </a:r>
          </a:p>
          <a:p>
            <a:endParaRPr lang="en-GB" sz="1600" dirty="0" smtClean="0"/>
          </a:p>
          <a:p>
            <a:r>
              <a:rPr lang="en-GB" sz="1600" dirty="0" smtClean="0"/>
              <a:t>In NE Kenya, the HAF was used to guide a situation analysis and to structure the report of the findings to increase clarity of the messages.</a:t>
            </a:r>
          </a:p>
          <a:p>
            <a:endParaRPr lang="en-GB" sz="1600" dirty="0" smtClean="0"/>
          </a:p>
          <a:p>
            <a:endParaRPr lang="en-GB" sz="1600"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endParaRPr lang="en-GB" sz="1600" dirty="0" smtClean="0"/>
          </a:p>
          <a:p>
            <a:r>
              <a:rPr lang="en-GB" sz="1600" dirty="0" smtClean="0"/>
              <a:t>The Uganda example demonstrated how the HAF – when used with supporting</a:t>
            </a:r>
            <a:r>
              <a:rPr lang="en-GB" sz="1600" baseline="0" dirty="0" smtClean="0"/>
              <a:t> data – can be an effective advocacy tool.</a:t>
            </a:r>
          </a:p>
          <a:p>
            <a:endParaRPr lang="en-GB" sz="1600" baseline="0" dirty="0" smtClean="0"/>
          </a:p>
          <a:p>
            <a:r>
              <a:rPr lang="en-GB" sz="1600" baseline="0" dirty="0" smtClean="0"/>
              <a:t>In several examples users felt the process of using it helped to inform dialogue.  In fact I was involved in developing and conducting a series of workshops on HR in Kenya.  Not only did we use the HAF to develop the structure of the workshops, we also used it every workshop to show how the various </a:t>
            </a:r>
            <a:r>
              <a:rPr lang="en-GB" sz="1600" baseline="0" dirty="0" smtClean="0"/>
              <a:t>topics </a:t>
            </a:r>
            <a:r>
              <a:rPr lang="en-GB" sz="1600" baseline="0" dirty="0" smtClean="0"/>
              <a:t>being covered contributed to improved </a:t>
            </a:r>
            <a:r>
              <a:rPr lang="en-GB" sz="1600" baseline="0" dirty="0" smtClean="0"/>
              <a:t>HR (see picture-.</a:t>
            </a:r>
            <a:endParaRPr lang="en-GB" sz="1600" baseline="0" dirty="0" smtClean="0"/>
          </a:p>
          <a:p>
            <a:endParaRPr lang="en-GB" sz="1600" dirty="0" smtClean="0"/>
          </a:p>
          <a:p>
            <a:r>
              <a:rPr lang="en-GB" sz="1600" dirty="0" smtClean="0"/>
              <a:t>HAF now included in some training curricula in </a:t>
            </a:r>
            <a:r>
              <a:rPr lang="en-GB" sz="1600" dirty="0" smtClean="0"/>
              <a:t>Peru.</a:t>
            </a:r>
          </a:p>
          <a:p>
            <a:endParaRPr lang="en-GB" sz="1600" dirty="0" smtClean="0"/>
          </a:p>
          <a:p>
            <a:r>
              <a:rPr lang="en-GB" sz="1600" dirty="0" smtClean="0"/>
              <a:t>To sum up ...</a:t>
            </a:r>
            <a:endParaRPr lang="en-GB" sz="1600"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7CB9844-06C3-4822-82EB-10BA51B0C37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7CB9844-06C3-4822-82EB-10BA51B0C37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r>
              <a:rPr lang="en-GB" sz="1600" dirty="0" smtClean="0"/>
              <a:t>With all the attention being given to HRH these days, people are expecting us – the HR community – to fix these problems</a:t>
            </a:r>
            <a:r>
              <a:rPr lang="en-GB" sz="1600" dirty="0" smtClean="0"/>
              <a:t>.  Some of you may feel like the person on the right!</a:t>
            </a:r>
            <a:endParaRPr lang="en-GB" sz="1600"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r>
              <a:rPr lang="en-GB" sz="1600" dirty="0" smtClean="0"/>
              <a:t>HR is complicated enough with the mixture of management, psychology, </a:t>
            </a:r>
            <a:r>
              <a:rPr lang="en-GB" sz="1600" dirty="0" smtClean="0"/>
              <a:t>economics, education theory </a:t>
            </a:r>
            <a:r>
              <a:rPr lang="en-GB" sz="1600" dirty="0" smtClean="0"/>
              <a:t>etc</a:t>
            </a:r>
          </a:p>
          <a:p>
            <a:endParaRPr lang="en-GB" sz="1600" dirty="0" smtClean="0"/>
          </a:p>
          <a:p>
            <a:r>
              <a:rPr lang="en-GB" sz="1600" dirty="0" smtClean="0"/>
              <a:t>But HRH in the health sector is even more complex as in most countries in the region health services are largely government-funded and staff are part of a wider public service, the decision-making process is very complex.</a:t>
            </a:r>
            <a:endParaRPr lang="en-GB" sz="1600"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r>
              <a:rPr lang="en-GB" sz="1600" dirty="0" smtClean="0"/>
              <a:t>But w</a:t>
            </a:r>
            <a:r>
              <a:rPr lang="en-GB" sz="1600" dirty="0" smtClean="0"/>
              <a:t>e </a:t>
            </a:r>
            <a:r>
              <a:rPr lang="en-GB" sz="1600" dirty="0" smtClean="0"/>
              <a:t>need a clear way to see through this ‘fog’ and be able to develop clear and effective strategies</a:t>
            </a:r>
            <a:r>
              <a:rPr lang="en-GB" sz="1600" dirty="0" smtClean="0"/>
              <a:t>.</a:t>
            </a:r>
            <a:endParaRPr lang="en-GB" sz="1600" dirty="0" smtClean="0"/>
          </a:p>
        </p:txBody>
      </p:sp>
      <p:sp>
        <p:nvSpPr>
          <p:cNvPr id="4" name="Slide Number Placeholder 3"/>
          <p:cNvSpPr>
            <a:spLocks noGrp="1"/>
          </p:cNvSpPr>
          <p:nvPr>
            <p:ph type="sldNum" sz="quarter" idx="10"/>
          </p:nvPr>
        </p:nvSpPr>
        <p:spPr/>
        <p:txBody>
          <a:bodyPr/>
          <a:lstStyle/>
          <a:p>
            <a:fld id="{97CB9844-06C3-4822-82EB-10BA51B0C37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r>
              <a:rPr lang="en-GB" sz="1600" dirty="0" smtClean="0"/>
              <a:t>The HAF will help make some of the complexity more manageable and help you to be creative in finding appropriate solutions.</a:t>
            </a:r>
          </a:p>
          <a:p>
            <a:endParaRPr lang="en-GB" sz="1600" dirty="0" smtClean="0"/>
          </a:p>
          <a:p>
            <a:r>
              <a:rPr lang="en-GB" sz="1600" dirty="0" smtClean="0"/>
              <a:t>I will first explain some of the background to the HAF; then describe what it is with [hopefully] a live demonstration. Finally, I will give you one hundred million </a:t>
            </a:r>
            <a:r>
              <a:rPr lang="en-GB" sz="1600" dirty="0" smtClean="0"/>
              <a:t>reasons </a:t>
            </a:r>
            <a:r>
              <a:rPr lang="en-GB" sz="1600" dirty="0" smtClean="0"/>
              <a:t>why you should use the HAF. </a:t>
            </a:r>
            <a:endParaRPr lang="en-GB" sz="1600"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r>
              <a:rPr lang="en-GB" sz="1600" dirty="0" smtClean="0"/>
              <a:t>So let me first give you a bit of background to the HAF</a:t>
            </a:r>
          </a:p>
          <a:p>
            <a:endParaRPr lang="en-GB" sz="1600" dirty="0" smtClean="0"/>
          </a:p>
          <a:p>
            <a:r>
              <a:rPr lang="en-GB" sz="1600" dirty="0" smtClean="0"/>
              <a:t>At this point I should thank the organisers for inviting me to talk on this topic.  Initially, even though I was involved in the initial development of the HAF, I </a:t>
            </a:r>
            <a:r>
              <a:rPr lang="en-GB" sz="1600" dirty="0" smtClean="0"/>
              <a:t>was a bit sceptical about the result.  </a:t>
            </a:r>
            <a:endParaRPr lang="en-GB" sz="1600" dirty="0" smtClean="0"/>
          </a:p>
          <a:p>
            <a:endParaRPr lang="en-GB" sz="1600" dirty="0" smtClean="0"/>
          </a:p>
          <a:p>
            <a:r>
              <a:rPr lang="en-GB" sz="1600" dirty="0" smtClean="0"/>
              <a:t>I have been involved in the subsequent development of the HAF and used it in my own work and </a:t>
            </a:r>
            <a:r>
              <a:rPr lang="en-GB" sz="1600" dirty="0" smtClean="0"/>
              <a:t>have completely changed my mind.  I find </a:t>
            </a:r>
            <a:r>
              <a:rPr lang="en-GB" sz="1600" dirty="0" smtClean="0"/>
              <a:t>it increasingly useful for a variety of purposes.</a:t>
            </a:r>
            <a:endParaRPr lang="en-GB" sz="1600"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r>
              <a:rPr lang="en-GB" sz="1600" dirty="0" smtClean="0"/>
              <a:t>1. Because of a narrow approach often only part of the problem has been addressed.  This also sometimes creates other problems [e.g. MCH worker in Nepal – no way to employ them].</a:t>
            </a:r>
          </a:p>
          <a:p>
            <a:endParaRPr lang="en-GB" sz="1600" dirty="0" smtClean="0"/>
          </a:p>
          <a:p>
            <a:r>
              <a:rPr lang="en-GB" sz="1600" dirty="0" smtClean="0"/>
              <a:t>2. Important decision-makers and other stakeholders have been left </a:t>
            </a:r>
            <a:r>
              <a:rPr lang="en-GB" sz="1600" dirty="0" smtClean="0"/>
              <a:t>out </a:t>
            </a:r>
            <a:r>
              <a:rPr lang="en-GB" sz="1600" dirty="0" smtClean="0"/>
              <a:t>[e.g. Finance in the previous example]</a:t>
            </a:r>
          </a:p>
          <a:p>
            <a:endParaRPr lang="en-GB" sz="1600" dirty="0" smtClean="0"/>
          </a:p>
          <a:p>
            <a:r>
              <a:rPr lang="en-GB" sz="1600" dirty="0" smtClean="0"/>
              <a:t>3. The complex root causes of the HR problems e.g. Financing of the workforce have not been dealt with, so problems will never be properly fixed.</a:t>
            </a:r>
          </a:p>
          <a:p>
            <a:endParaRPr lang="en-GB"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55588"/>
            <a:ext cx="5592762" cy="4194175"/>
          </a:xfrm>
        </p:spPr>
      </p:sp>
      <p:sp>
        <p:nvSpPr>
          <p:cNvPr id="3" name="Notes Placeholder 2"/>
          <p:cNvSpPr>
            <a:spLocks noGrp="1"/>
          </p:cNvSpPr>
          <p:nvPr>
            <p:ph type="body" idx="1"/>
          </p:nvPr>
        </p:nvSpPr>
        <p:spPr/>
        <p:txBody>
          <a:bodyPr>
            <a:normAutofit/>
          </a:bodyPr>
          <a:lstStyle/>
          <a:p>
            <a:r>
              <a:rPr lang="en-GB" sz="1600" dirty="0" smtClean="0"/>
              <a:t>The HAF was developed at a meeting was held in Washington in December </a:t>
            </a:r>
            <a:r>
              <a:rPr lang="en-GB" sz="1600" dirty="0" smtClean="0"/>
              <a:t>2005 for use in the forthcoming World Health Report 2006 themed on human resources.  </a:t>
            </a:r>
          </a:p>
          <a:p>
            <a:endParaRPr lang="en-GB" sz="1600" dirty="0" smtClean="0"/>
          </a:p>
          <a:p>
            <a:r>
              <a:rPr lang="en-GB" sz="1600" dirty="0" smtClean="0"/>
              <a:t>A </a:t>
            </a:r>
            <a:r>
              <a:rPr lang="en-GB" sz="1600" dirty="0" smtClean="0"/>
              <a:t>number of existing HR frameworks were reviewed, guiding principles developed and a new framework emerged  This was published in the World Health Report 2006 (page 137).</a:t>
            </a:r>
            <a:endParaRPr lang="en-GB" sz="1600" dirty="0"/>
          </a:p>
        </p:txBody>
      </p:sp>
      <p:sp>
        <p:nvSpPr>
          <p:cNvPr id="4" name="Slide Number Placeholder 3"/>
          <p:cNvSpPr>
            <a:spLocks noGrp="1"/>
          </p:cNvSpPr>
          <p:nvPr>
            <p:ph type="sldNum" sz="quarter" idx="10"/>
          </p:nvPr>
        </p:nvSpPr>
        <p:spPr/>
        <p:txBody>
          <a:bodyPr/>
          <a:lstStyle/>
          <a:p>
            <a:fld id="{97CB9844-06C3-4822-82EB-10BA51B0C37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A Sketch">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72000" y="0"/>
            <a:ext cx="4572000" cy="6858000"/>
          </a:xfrm>
        </p:spPr>
        <p:txBody>
          <a:bodyPr/>
          <a:lstStyle/>
          <a:p>
            <a:endParaRPr lang="en-GB"/>
          </a:p>
        </p:txBody>
      </p:sp>
      <p:sp>
        <p:nvSpPr>
          <p:cNvPr id="5" name="Rectangle 4"/>
          <p:cNvSpPr/>
          <p:nvPr userDrawn="1"/>
        </p:nvSpPr>
        <p:spPr>
          <a:xfrm>
            <a:off x="0" y="0"/>
            <a:ext cx="457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057400"/>
            <a:ext cx="3429000" cy="2057400"/>
          </a:xfrm>
        </p:spPr>
        <p:txBody>
          <a:bodyPr/>
          <a:lstStyle>
            <a:lvl1pPr>
              <a:defRPr>
                <a:solidFill>
                  <a:schemeClr val="tx1"/>
                </a:solidFill>
              </a:defRPr>
            </a:lvl1pPr>
          </a:lstStyle>
          <a:p>
            <a:r>
              <a:rPr lang="en-US" smtClean="0"/>
              <a:t>Click to edit Master title style</a:t>
            </a:r>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Point">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72000" y="0"/>
            <a:ext cx="4572000" cy="6858000"/>
          </a:xfrm>
        </p:spPr>
        <p:txBody>
          <a:bodyPr/>
          <a:lstStyle/>
          <a:p>
            <a:endParaRPr lang="en-GB"/>
          </a:p>
        </p:txBody>
      </p:sp>
      <p:sp>
        <p:nvSpPr>
          <p:cNvPr id="5" name="Rectangle 4"/>
          <p:cNvSpPr/>
          <p:nvPr userDrawn="1"/>
        </p:nvSpPr>
        <p:spPr>
          <a:xfrm>
            <a:off x="0" y="0"/>
            <a:ext cx="4572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2057400"/>
            <a:ext cx="3429000" cy="2057400"/>
          </a:xfrm>
        </p:spPr>
        <p:txBody>
          <a:bodyPr/>
          <a:lstStyle>
            <a:lvl1pPr>
              <a:defRPr>
                <a:solidFill>
                  <a:schemeClr val="tx1"/>
                </a:solidFill>
              </a:defRPr>
            </a:lvl1pPr>
          </a:lstStyle>
          <a:p>
            <a:r>
              <a:rPr lang="en-US" smtClean="0"/>
              <a:t>Click to edit Master title style</a:t>
            </a:r>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planation">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72000" y="0"/>
            <a:ext cx="4572000" cy="6858000"/>
          </a:xfrm>
        </p:spPr>
        <p:txBody>
          <a:bodyPr/>
          <a:lstStyle/>
          <a:p>
            <a:endParaRPr lang="en-GB"/>
          </a:p>
        </p:txBody>
      </p:sp>
      <p:sp>
        <p:nvSpPr>
          <p:cNvPr id="5" name="Rectangle 4"/>
          <p:cNvSpPr/>
          <p:nvPr userDrawn="1"/>
        </p:nvSpPr>
        <p:spPr>
          <a:xfrm>
            <a:off x="0" y="0"/>
            <a:ext cx="4572000" cy="68580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57200" y="2057400"/>
            <a:ext cx="3429000" cy="2057400"/>
          </a:xfrm>
        </p:spPr>
        <p:txBody>
          <a:bodyPr/>
          <a:lstStyle>
            <a:lvl1pPr>
              <a:defRPr>
                <a:solidFill>
                  <a:schemeClr val="accent1">
                    <a:lumMod val="50000"/>
                  </a:schemeClr>
                </a:solidFill>
              </a:defRPr>
            </a:lvl1pPr>
          </a:lstStyle>
          <a:p>
            <a:r>
              <a:rPr lang="en-US" dirty="0"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tail Sketche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ct I Sketche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dirty="0"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accent1">
                    <a:lumMod val="50000"/>
                  </a:schemeClr>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smtClean="0"/>
              <a:t>Click to edit Master title style</a:t>
            </a:r>
            <a:endParaRPr lang="en-GB"/>
          </a:p>
        </p:txBody>
      </p:sp>
      <p:sp>
        <p:nvSpPr>
          <p:cNvPr id="3" name="Text Placeholder 2"/>
          <p:cNvSpPr>
            <a:spLocks noGrp="1"/>
          </p:cNvSpPr>
          <p:nvPr>
            <p:ph type="body" idx="1"/>
          </p:nvPr>
        </p:nvSpPr>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04C538-9B02-4513-8321-5BE6ED41ADEE}" type="datetimeFigureOut">
              <a:rPr lang="en-US" smtClean="0"/>
              <a:pPr/>
              <a:t>8/24/2009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86E8E9-7344-4D52-B1B7-EF35418B0A2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chorCtr="1">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0075A-EE9E-4C2F-9506-F5D41E584CFE}" type="datetimeFigureOut">
              <a:rPr lang="en-US" smtClean="0"/>
              <a:pPr/>
              <a:t>8/24/2009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A91B4-B28B-4DBD-9DDD-67A6AEB159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9" r:id="rId2"/>
    <p:sldLayoutId id="2147483710" r:id="rId3"/>
    <p:sldLayoutId id="2147483704" r:id="rId4"/>
    <p:sldLayoutId id="2147483705" r:id="rId5"/>
    <p:sldLayoutId id="2147483706" r:id="rId6"/>
    <p:sldLayoutId id="2147483707" r:id="rId7"/>
    <p:sldLayoutId id="2147483711" r:id="rId8"/>
  </p:sldLayoutIdLst>
  <p:txStyles>
    <p:titleStyle>
      <a:lvl1pPr algn="ctr" defTabSz="914400" rtl="0" eaLnBrk="1" latinLnBrk="0" hangingPunct="1">
        <a:spcBef>
          <a:spcPct val="0"/>
        </a:spcBef>
        <a:buNone/>
        <a:defRPr sz="4000" kern="1200">
          <a:solidFill>
            <a:schemeClr val="accent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R="0" rtl="0"/>
            <a:r>
              <a:rPr lang="en-GB" baseline="0" dirty="0" smtClean="0">
                <a:latin typeface="Calibri"/>
              </a:rPr>
              <a:t>Introducing the HRH Action Framework</a:t>
            </a:r>
          </a:p>
        </p:txBody>
      </p:sp>
      <p:sp>
        <p:nvSpPr>
          <p:cNvPr id="4" name="Subtitle 3"/>
          <p:cNvSpPr>
            <a:spLocks noGrp="1"/>
          </p:cNvSpPr>
          <p:nvPr>
            <p:ph type="subTitle" idx="1"/>
          </p:nvPr>
        </p:nvSpPr>
        <p:spPr/>
        <p:txBody>
          <a:bodyPr>
            <a:normAutofit fontScale="85000" lnSpcReduction="10000"/>
          </a:bodyPr>
          <a:lstStyle/>
          <a:p>
            <a:r>
              <a:rPr lang="en-GB" dirty="0" smtClean="0"/>
              <a:t>by Tim Martineau</a:t>
            </a:r>
          </a:p>
          <a:p>
            <a:r>
              <a:rPr lang="en-GB" sz="2200" dirty="0" smtClean="0"/>
              <a:t>(T.Martineau@liv.ac.uk)</a:t>
            </a:r>
            <a:br>
              <a:rPr lang="en-GB" sz="2200" dirty="0" smtClean="0"/>
            </a:br>
            <a:endParaRPr lang="en-GB" sz="2200" dirty="0" smtClean="0"/>
          </a:p>
          <a:p>
            <a:r>
              <a:rPr lang="en-GB" dirty="0" smtClean="0"/>
              <a:t>Liverpool School of Tropical Medicine, UK</a:t>
            </a:r>
            <a:endParaRPr lang="en-GB" dirty="0"/>
          </a:p>
        </p:txBody>
      </p:sp>
      <p:sp>
        <p:nvSpPr>
          <p:cNvPr id="5" name="TextBox 4"/>
          <p:cNvSpPr txBox="1"/>
          <p:nvPr/>
        </p:nvSpPr>
        <p:spPr>
          <a:xfrm>
            <a:off x="762000" y="6019800"/>
            <a:ext cx="7696200" cy="646331"/>
          </a:xfrm>
          <a:prstGeom prst="rect">
            <a:avLst/>
          </a:prstGeom>
          <a:noFill/>
        </p:spPr>
        <p:txBody>
          <a:bodyPr wrap="square" rtlCol="0">
            <a:spAutoFit/>
          </a:bodyPr>
          <a:lstStyle/>
          <a:p>
            <a:pPr algn="ctr"/>
            <a:r>
              <a:rPr lang="en-US" dirty="0" smtClean="0"/>
              <a:t>Meeting on the Regional Strategy and Initiatives on Human Resources for Health 24-26 August 2009, WPRO, Manila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2" name="Title 1"/>
          <p:cNvSpPr>
            <a:spLocks noGrp="1"/>
          </p:cNvSpPr>
          <p:nvPr>
            <p:ph type="title"/>
          </p:nvPr>
        </p:nvSpPr>
        <p:spPr/>
        <p:txBody>
          <a:bodyPr/>
          <a:lstStyle/>
          <a:p>
            <a:r>
              <a:rPr lang="en-GB" dirty="0" smtClean="0">
                <a:latin typeface="Calibri"/>
              </a:rPr>
              <a:t>The </a:t>
            </a:r>
            <a:r>
              <a:rPr lang="en-GB" baseline="0" dirty="0" smtClean="0">
                <a:latin typeface="Calibri"/>
              </a:rPr>
              <a:t>flat </a:t>
            </a:r>
            <a:r>
              <a:rPr lang="en-GB" baseline="0" dirty="0" smtClean="0">
                <a:latin typeface="Calibri"/>
              </a:rPr>
              <a:t>diagram </a:t>
            </a:r>
            <a:r>
              <a:rPr lang="en-GB" baseline="0" dirty="0" smtClean="0">
                <a:latin typeface="Calibri"/>
              </a:rPr>
              <a:t>was t</a:t>
            </a:r>
            <a:r>
              <a:rPr lang="en-GB" dirty="0" smtClean="0"/>
              <a:t>ransformed into</a:t>
            </a:r>
            <a:r>
              <a:rPr lang="en-GB" dirty="0" smtClean="0">
                <a:latin typeface="Calibri"/>
              </a:rPr>
              <a:t> </a:t>
            </a:r>
            <a:r>
              <a:rPr lang="en-GB" dirty="0" smtClean="0">
                <a:latin typeface="Calibri"/>
              </a:rPr>
              <a:t>a </a:t>
            </a:r>
            <a:r>
              <a:rPr lang="en-GB" baseline="0" dirty="0" smtClean="0">
                <a:latin typeface="Calibri"/>
              </a:rPr>
              <a:t>multilayered </a:t>
            </a:r>
            <a:r>
              <a:rPr lang="en-GB" baseline="0" dirty="0" smtClean="0">
                <a:latin typeface="Calibri"/>
              </a:rPr>
              <a:t>web-based diagram</a:t>
            </a:r>
          </a:p>
        </p:txBody>
      </p:sp>
      <p:pic>
        <p:nvPicPr>
          <p:cNvPr id="9219" name="Picture 3" descr="C:\Users\martinea\AppData\Local\Microsoft\Windows\Temporary Internet Files\Content.IE5\U3X3JYIO\MCj04352330000[1].png"/>
          <p:cNvPicPr>
            <a:picLocks noChangeAspect="1" noChangeArrowheads="1"/>
          </p:cNvPicPr>
          <p:nvPr/>
        </p:nvPicPr>
        <p:blipFill>
          <a:blip r:embed="rId3" cstate="print"/>
          <a:srcRect/>
          <a:stretch>
            <a:fillRect/>
          </a:stretch>
        </p:blipFill>
        <p:spPr bwMode="auto">
          <a:xfrm>
            <a:off x="5105400" y="4648200"/>
            <a:ext cx="3453547" cy="1411738"/>
          </a:xfrm>
          <a:prstGeom prst="rect">
            <a:avLst/>
          </a:prstGeom>
          <a:noFill/>
        </p:spPr>
      </p:pic>
      <p:pic>
        <p:nvPicPr>
          <p:cNvPr id="9220" name="Picture 4" descr="C:\Users\martinea\AppData\Local\Microsoft\Windows\Temporary Internet Files\Content.IE5\Z60A1WMI\MCj04414940000[1].png"/>
          <p:cNvPicPr>
            <a:picLocks noChangeAspect="1" noChangeArrowheads="1"/>
          </p:cNvPicPr>
          <p:nvPr/>
        </p:nvPicPr>
        <p:blipFill>
          <a:blip r:embed="rId4" cstate="print"/>
          <a:srcRect/>
          <a:stretch>
            <a:fillRect/>
          </a:stretch>
        </p:blipFill>
        <p:spPr bwMode="auto">
          <a:xfrm>
            <a:off x="5917887" y="533400"/>
            <a:ext cx="1828572" cy="1828572"/>
          </a:xfrm>
          <a:prstGeom prst="rect">
            <a:avLst/>
          </a:prstGeom>
          <a:noFill/>
        </p:spPr>
      </p:pic>
      <p:sp>
        <p:nvSpPr>
          <p:cNvPr id="7" name="Right Arrow 6"/>
          <p:cNvSpPr/>
          <p:nvPr/>
        </p:nvSpPr>
        <p:spPr>
          <a:xfrm rot="16200000">
            <a:off x="5879673" y="3276600"/>
            <a:ext cx="1905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aseline="0" dirty="0" smtClean="0">
                <a:solidFill>
                  <a:schemeClr val="tx1"/>
                </a:solidFill>
                <a:latin typeface="Calibri"/>
              </a:rPr>
              <a:t>How does</a:t>
            </a:r>
            <a:r>
              <a:rPr lang="en-GB" dirty="0" smtClean="0">
                <a:solidFill>
                  <a:schemeClr val="tx1"/>
                </a:solidFill>
                <a:latin typeface="Calibri"/>
              </a:rPr>
              <a:t> the HAF work?</a:t>
            </a:r>
            <a:endParaRPr lang="en-GB" baseline="0" dirty="0" smtClean="0">
              <a:solidFill>
                <a:schemeClr val="tx1"/>
              </a:solidFill>
              <a:latin typeface="Calibri"/>
            </a:endParaRPr>
          </a:p>
        </p:txBody>
      </p:sp>
      <p:pic>
        <p:nvPicPr>
          <p:cNvPr id="8" name="Picture 2" descr="C:\Users\martinea\AppData\Local\Microsoft\Windows\Temporary Internet Files\Content.IE5\VYOQTLZ1\MCj00787110000[1].wmf"/>
          <p:cNvPicPr>
            <a:picLocks noChangeAspect="1" noChangeArrowheads="1"/>
          </p:cNvPicPr>
          <p:nvPr/>
        </p:nvPicPr>
        <p:blipFill>
          <a:blip r:embed="rId3" cstate="print"/>
          <a:srcRect/>
          <a:stretch>
            <a:fillRect/>
          </a:stretch>
        </p:blipFill>
        <p:spPr bwMode="auto">
          <a:xfrm>
            <a:off x="5943600" y="1371600"/>
            <a:ext cx="1622066" cy="393430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2" name="Title 1"/>
          <p:cNvSpPr>
            <a:spLocks noGrp="1"/>
          </p:cNvSpPr>
          <p:nvPr>
            <p:ph type="title"/>
          </p:nvPr>
        </p:nvSpPr>
        <p:spPr/>
        <p:txBody>
          <a:bodyPr/>
          <a:lstStyle/>
          <a:p>
            <a:pPr marR="0" rtl="0"/>
            <a:r>
              <a:rPr lang="en-GB" dirty="0" smtClean="0">
                <a:latin typeface="Calibri"/>
              </a:rPr>
              <a:t>Main c</a:t>
            </a:r>
            <a:r>
              <a:rPr lang="en-GB" baseline="0" dirty="0" smtClean="0">
                <a:latin typeface="Calibri"/>
              </a:rPr>
              <a:t>oncepts</a:t>
            </a:r>
          </a:p>
        </p:txBody>
      </p:sp>
      <p:pic>
        <p:nvPicPr>
          <p:cNvPr id="11266" name="Picture 2" descr="C:\Users\martinea\AppData\Local\Microsoft\Windows\Temporary Internet Files\Content.IE5\C3EBR2WP\MCj00786250000[1].wmf"/>
          <p:cNvPicPr>
            <a:picLocks noChangeAspect="1" noChangeArrowheads="1"/>
          </p:cNvPicPr>
          <p:nvPr/>
        </p:nvPicPr>
        <p:blipFill>
          <a:blip r:embed="rId3" cstate="print"/>
          <a:srcRect/>
          <a:stretch>
            <a:fillRect/>
          </a:stretch>
        </p:blipFill>
        <p:spPr bwMode="auto">
          <a:xfrm>
            <a:off x="6172200" y="1600200"/>
            <a:ext cx="1296063" cy="393430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aseline="0" dirty="0" smtClean="0">
                <a:latin typeface="Calibri"/>
              </a:rPr>
              <a:t>HR supports wider health service and health outcome goals</a:t>
            </a:r>
          </a:p>
        </p:txBody>
      </p:sp>
      <p:sp>
        <p:nvSpPr>
          <p:cNvPr id="3" name="Text Placeholder 2"/>
          <p:cNvSpPr>
            <a:spLocks noGrp="1"/>
          </p:cNvSpPr>
          <p:nvPr>
            <p:ph type="body" idx="1"/>
          </p:nvPr>
        </p:nvSpPr>
        <p:spPr/>
        <p:txBody>
          <a:bodyPr/>
          <a:lstStyle/>
          <a:p>
            <a:endParaRPr lang="en-GB" dirty="0"/>
          </a:p>
        </p:txBody>
      </p:sp>
      <p:sp>
        <p:nvSpPr>
          <p:cNvPr id="4" name="Oval 3"/>
          <p:cNvSpPr/>
          <p:nvPr/>
        </p:nvSpPr>
        <p:spPr>
          <a:xfrm>
            <a:off x="3352800" y="1752600"/>
            <a:ext cx="20574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HR actions</a:t>
            </a:r>
            <a:endParaRPr lang="en-GB" dirty="0"/>
          </a:p>
        </p:txBody>
      </p:sp>
      <p:sp>
        <p:nvSpPr>
          <p:cNvPr id="5" name="Rounded Rectangle 4"/>
          <p:cNvSpPr/>
          <p:nvPr/>
        </p:nvSpPr>
        <p:spPr>
          <a:xfrm>
            <a:off x="3543300" y="3302000"/>
            <a:ext cx="1676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Improved</a:t>
            </a:r>
          </a:p>
          <a:p>
            <a:pPr algn="ctr"/>
            <a:r>
              <a:rPr lang="en-GB" dirty="0" smtClean="0"/>
              <a:t>Health</a:t>
            </a:r>
          </a:p>
          <a:p>
            <a:pPr algn="ctr"/>
            <a:r>
              <a:rPr lang="en-GB" dirty="0" smtClean="0"/>
              <a:t>workforce</a:t>
            </a:r>
            <a:endParaRPr lang="en-GB" dirty="0"/>
          </a:p>
        </p:txBody>
      </p:sp>
      <p:sp>
        <p:nvSpPr>
          <p:cNvPr id="6" name="Rounded Rectangle 5"/>
          <p:cNvSpPr/>
          <p:nvPr/>
        </p:nvSpPr>
        <p:spPr>
          <a:xfrm>
            <a:off x="3543300" y="4470400"/>
            <a:ext cx="1676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Health </a:t>
            </a:r>
          </a:p>
          <a:p>
            <a:pPr algn="ctr"/>
            <a:r>
              <a:rPr lang="en-GB" dirty="0" smtClean="0"/>
              <a:t>services</a:t>
            </a:r>
            <a:endParaRPr lang="en-GB" dirty="0"/>
          </a:p>
        </p:txBody>
      </p:sp>
      <p:sp>
        <p:nvSpPr>
          <p:cNvPr id="7" name="Rounded Rectangle 6"/>
          <p:cNvSpPr/>
          <p:nvPr/>
        </p:nvSpPr>
        <p:spPr>
          <a:xfrm>
            <a:off x="3543300" y="5638800"/>
            <a:ext cx="1676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Better</a:t>
            </a:r>
          </a:p>
          <a:p>
            <a:pPr algn="ctr"/>
            <a:r>
              <a:rPr lang="en-GB" dirty="0" smtClean="0"/>
              <a:t>Health</a:t>
            </a:r>
          </a:p>
          <a:p>
            <a:pPr algn="ctr"/>
            <a:r>
              <a:rPr lang="en-GB" dirty="0" smtClean="0"/>
              <a:t>outcomes</a:t>
            </a:r>
            <a:endParaRPr lang="en-GB" dirty="0"/>
          </a:p>
        </p:txBody>
      </p:sp>
      <p:sp>
        <p:nvSpPr>
          <p:cNvPr id="8" name="Down Arrow 7"/>
          <p:cNvSpPr/>
          <p:nvPr/>
        </p:nvSpPr>
        <p:spPr>
          <a:xfrm>
            <a:off x="4267200" y="29718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a:off x="4267200" y="4157659"/>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4267200" y="53340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1524000" y="4486276"/>
            <a:ext cx="1981200" cy="838200"/>
            <a:chOff x="1524000" y="4486276"/>
            <a:chExt cx="1981200" cy="838200"/>
          </a:xfrm>
        </p:grpSpPr>
        <p:sp>
          <p:nvSpPr>
            <p:cNvPr id="11" name="Rounded Rectangle 10"/>
            <p:cNvSpPr/>
            <p:nvPr/>
          </p:nvSpPr>
          <p:spPr>
            <a:xfrm>
              <a:off x="1524000" y="4486276"/>
              <a:ext cx="1676400" cy="838200"/>
            </a:xfrm>
            <a:prstGeom prst="roundRect">
              <a:avLst/>
            </a:prstGeom>
            <a:solidFill>
              <a:schemeClr val="accent1">
                <a:alpha val="31000"/>
              </a:schemeClr>
            </a:solidFill>
            <a:ln>
              <a:solidFill>
                <a:srgbClr val="385D8A">
                  <a:alpha val="5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accent1">
                      <a:lumMod val="75000"/>
                    </a:schemeClr>
                  </a:solidFill>
                </a:rPr>
                <a:t>Other health system components</a:t>
              </a:r>
              <a:endParaRPr lang="en-GB" dirty="0">
                <a:solidFill>
                  <a:schemeClr val="accent1">
                    <a:lumMod val="75000"/>
                  </a:schemeClr>
                </a:solidFill>
              </a:endParaRPr>
            </a:p>
          </p:txBody>
        </p:sp>
        <p:sp>
          <p:nvSpPr>
            <p:cNvPr id="12" name="Down Arrow 11"/>
            <p:cNvSpPr/>
            <p:nvPr/>
          </p:nvSpPr>
          <p:spPr>
            <a:xfrm rot="16200000">
              <a:off x="3238500" y="4762500"/>
              <a:ext cx="228600" cy="304800"/>
            </a:xfrm>
            <a:prstGeom prst="downArrow">
              <a:avLst/>
            </a:prstGeom>
            <a:solidFill>
              <a:schemeClr val="accent1">
                <a:alpha val="31000"/>
              </a:schemeClr>
            </a:solidFill>
            <a:ln>
              <a:solidFill>
                <a:srgbClr val="385D8A">
                  <a:alpha val="5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aseline="0" dirty="0" smtClean="0">
                <a:latin typeface="Calibri"/>
              </a:rPr>
              <a:t>Improving HR requires an integrated approach covering 6 main areas</a:t>
            </a:r>
          </a:p>
        </p:txBody>
      </p:sp>
      <p:graphicFrame>
        <p:nvGraphicFramePr>
          <p:cNvPr id="4" name="Diagram 3"/>
          <p:cNvGraphicFramePr/>
          <p:nvPr/>
        </p:nvGraphicFramePr>
        <p:xfrm>
          <a:off x="457200" y="2057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aseline="0" smtClean="0">
                <a:latin typeface="Calibri"/>
              </a:rPr>
              <a:t>Action cycle</a:t>
            </a:r>
          </a:p>
        </p:txBody>
      </p:sp>
      <p:sp>
        <p:nvSpPr>
          <p:cNvPr id="3" name="Text Placeholder 2"/>
          <p:cNvSpPr>
            <a:spLocks noGrp="1"/>
          </p:cNvSpPr>
          <p:nvPr>
            <p:ph type="body" idx="1"/>
          </p:nvPr>
        </p:nvSpPr>
        <p:spPr/>
        <p:txBody>
          <a:bodyPr/>
          <a:lstStyle/>
          <a:p>
            <a:endParaRPr lang="en-GB"/>
          </a:p>
        </p:txBody>
      </p:sp>
      <p:graphicFrame>
        <p:nvGraphicFramePr>
          <p:cNvPr id="4" name="Diagram 3"/>
          <p:cNvGraphicFramePr/>
          <p:nvPr/>
        </p:nvGraphicFramePr>
        <p:xfrm>
          <a:off x="1600200" y="2057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dirty="0" smtClean="0">
                <a:latin typeface="Calibri"/>
              </a:rPr>
              <a:t>C</a:t>
            </a:r>
            <a:r>
              <a:rPr lang="en-GB" baseline="0" dirty="0" smtClean="0">
                <a:latin typeface="Calibri"/>
              </a:rPr>
              <a:t>ritical success factors</a:t>
            </a:r>
          </a:p>
        </p:txBody>
      </p:sp>
      <p:sp>
        <p:nvSpPr>
          <p:cNvPr id="3" name="Text Placeholder 2"/>
          <p:cNvSpPr>
            <a:spLocks noGrp="1"/>
          </p:cNvSpPr>
          <p:nvPr>
            <p:ph type="body" idx="1"/>
          </p:nvPr>
        </p:nvSpPr>
        <p:spPr/>
        <p:txBody>
          <a:bodyPr/>
          <a:lstStyle/>
          <a:p>
            <a:endParaRPr lang="en-GB" dirty="0"/>
          </a:p>
        </p:txBody>
      </p:sp>
      <p:pic>
        <p:nvPicPr>
          <p:cNvPr id="1026" name="Picture 2" descr="C:\Users\martinea\AppData\Local\Microsoft\Windows\Temporary Internet Files\Content.IE5\814BSNF6\MCj04398240000[1].png"/>
          <p:cNvPicPr>
            <a:picLocks noChangeAspect="1" noChangeArrowheads="1"/>
          </p:cNvPicPr>
          <p:nvPr/>
        </p:nvPicPr>
        <p:blipFill>
          <a:blip r:embed="rId3" cstate="print"/>
          <a:srcRect/>
          <a:stretch>
            <a:fillRect/>
          </a:stretch>
        </p:blipFill>
        <p:spPr bwMode="auto">
          <a:xfrm>
            <a:off x="2667000" y="1905000"/>
            <a:ext cx="3657143" cy="365714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2" name="Title 1"/>
          <p:cNvSpPr>
            <a:spLocks noGrp="1"/>
          </p:cNvSpPr>
          <p:nvPr>
            <p:ph type="title"/>
          </p:nvPr>
        </p:nvSpPr>
        <p:spPr/>
        <p:txBody>
          <a:bodyPr/>
          <a:lstStyle/>
          <a:p>
            <a:pPr marR="0" rtl="0"/>
            <a:r>
              <a:rPr lang="en-GB" baseline="0" smtClean="0">
                <a:latin typeface="Calibri"/>
              </a:rPr>
              <a:t>Resources</a:t>
            </a:r>
          </a:p>
        </p:txBody>
      </p:sp>
      <p:pic>
        <p:nvPicPr>
          <p:cNvPr id="12290" name="Picture 2" descr="C:\Users\martinea\AppData\Local\Microsoft\Windows\Temporary Internet Files\Content.IE5\U3X3JYIO\MCj00787000000[1].wmf"/>
          <p:cNvPicPr>
            <a:picLocks noChangeAspect="1" noChangeArrowheads="1"/>
          </p:cNvPicPr>
          <p:nvPr/>
        </p:nvPicPr>
        <p:blipFill>
          <a:blip r:embed="rId3" cstate="print"/>
          <a:srcRect/>
          <a:stretch>
            <a:fillRect/>
          </a:stretch>
        </p:blipFill>
        <p:spPr bwMode="auto">
          <a:xfrm>
            <a:off x="4876800" y="1676400"/>
            <a:ext cx="3763963" cy="320833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2" name="Title 1"/>
          <p:cNvSpPr>
            <a:spLocks noGrp="1"/>
          </p:cNvSpPr>
          <p:nvPr>
            <p:ph type="title"/>
          </p:nvPr>
        </p:nvSpPr>
        <p:spPr/>
        <p:txBody>
          <a:bodyPr/>
          <a:lstStyle/>
          <a:p>
            <a:pPr marR="0" rtl="0"/>
            <a:r>
              <a:rPr lang="en-GB" baseline="0" smtClean="0">
                <a:latin typeface="Calibri"/>
              </a:rPr>
              <a:t>Using the HAF</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aseline="0" smtClean="0">
                <a:latin typeface="Calibri"/>
              </a:rPr>
              <a:t>Review critical success factors</a:t>
            </a:r>
          </a:p>
        </p:txBody>
      </p:sp>
      <p:sp>
        <p:nvSpPr>
          <p:cNvPr id="3" name="Text Placeholder 2"/>
          <p:cNvSpPr>
            <a:spLocks noGrp="1"/>
          </p:cNvSpPr>
          <p:nvPr>
            <p:ph type="body" idx="1"/>
          </p:nvPr>
        </p:nvSpPr>
        <p:spPr/>
        <p:txBody>
          <a:bodyPr/>
          <a:lstStyle/>
          <a:p>
            <a:endParaRPr lang="en-GB" dirty="0"/>
          </a:p>
        </p:txBody>
      </p:sp>
      <p:pic>
        <p:nvPicPr>
          <p:cNvPr id="2050" name="Picture 2"/>
          <p:cNvPicPr>
            <a:picLocks noChangeAspect="1" noChangeArrowheads="1"/>
          </p:cNvPicPr>
          <p:nvPr/>
        </p:nvPicPr>
        <p:blipFill>
          <a:blip r:embed="rId3" cstate="print"/>
          <a:srcRect/>
          <a:stretch>
            <a:fillRect/>
          </a:stretch>
        </p:blipFill>
        <p:spPr bwMode="auto">
          <a:xfrm>
            <a:off x="1143001" y="1133475"/>
            <a:ext cx="7162800" cy="550648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aseline="0" dirty="0" smtClean="0">
                <a:latin typeface="Calibri"/>
              </a:rPr>
              <a:t>HRH is a major bottleneck to achieving MDGs and other health goals</a:t>
            </a:r>
          </a:p>
        </p:txBody>
      </p:sp>
      <p:sp>
        <p:nvSpPr>
          <p:cNvPr id="3" name="Text Placeholder 2"/>
          <p:cNvSpPr>
            <a:spLocks noGrp="1"/>
          </p:cNvSpPr>
          <p:nvPr>
            <p:ph type="body" idx="1"/>
          </p:nvPr>
        </p:nvSpPr>
        <p:spPr/>
        <p:txBody>
          <a:bodyPr/>
          <a:lstStyle/>
          <a:p>
            <a:endParaRPr lang="en-GB" dirty="0"/>
          </a:p>
        </p:txBody>
      </p:sp>
      <p:pic>
        <p:nvPicPr>
          <p:cNvPr id="13315" name="Picture 3" descr="C:\Users\martinea\AppData\Local\Microsoft\Windows\Temporary Internet Files\Content.IE5\Z60A1WMI\MCj00788200000[1].wmf"/>
          <p:cNvPicPr>
            <a:picLocks noChangeAspect="1" noChangeArrowheads="1"/>
          </p:cNvPicPr>
          <p:nvPr/>
        </p:nvPicPr>
        <p:blipFill>
          <a:blip r:embed="rId3" cstate="print"/>
          <a:srcRect/>
          <a:stretch>
            <a:fillRect/>
          </a:stretch>
        </p:blipFill>
        <p:spPr bwMode="auto">
          <a:xfrm>
            <a:off x="2743200" y="2209800"/>
            <a:ext cx="3119437" cy="381008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aseline="0" smtClean="0">
                <a:latin typeface="Calibri"/>
              </a:rPr>
              <a:t>Identify location on action cycle</a:t>
            </a:r>
          </a:p>
        </p:txBody>
      </p:sp>
      <p:sp>
        <p:nvSpPr>
          <p:cNvPr id="3" name="Text Placeholder 2"/>
          <p:cNvSpPr>
            <a:spLocks noGrp="1"/>
          </p:cNvSpPr>
          <p:nvPr>
            <p:ph type="body" idx="1"/>
          </p:nvPr>
        </p:nvSpPr>
        <p:spPr/>
        <p:txBody>
          <a:bodyPr/>
          <a:lstStyle/>
          <a:p>
            <a:endParaRPr lang="en-GB" dirty="0"/>
          </a:p>
        </p:txBody>
      </p:sp>
      <p:pic>
        <p:nvPicPr>
          <p:cNvPr id="1026" name="Picture 2"/>
          <p:cNvPicPr>
            <a:picLocks noChangeAspect="1" noChangeArrowheads="1"/>
          </p:cNvPicPr>
          <p:nvPr/>
        </p:nvPicPr>
        <p:blipFill>
          <a:blip r:embed="rId3" cstate="print"/>
          <a:srcRect/>
          <a:stretch>
            <a:fillRect/>
          </a:stretch>
        </p:blipFill>
        <p:spPr bwMode="auto">
          <a:xfrm>
            <a:off x="1752600" y="1981200"/>
            <a:ext cx="6173832" cy="4448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aseline="0" dirty="0" smtClean="0">
                <a:latin typeface="Calibri"/>
              </a:rPr>
              <a:t>Start with one of the Action fields (1)</a:t>
            </a:r>
          </a:p>
        </p:txBody>
      </p:sp>
      <p:sp>
        <p:nvSpPr>
          <p:cNvPr id="3" name="Text Placeholder 2"/>
          <p:cNvSpPr>
            <a:spLocks noGrp="1"/>
          </p:cNvSpPr>
          <p:nvPr>
            <p:ph type="body" idx="1"/>
          </p:nvPr>
        </p:nvSpPr>
        <p:spPr/>
        <p:txBody>
          <a:bodyPr/>
          <a:lstStyle/>
          <a:p>
            <a:endParaRPr lang="en-GB" dirty="0"/>
          </a:p>
        </p:txBody>
      </p:sp>
      <p:pic>
        <p:nvPicPr>
          <p:cNvPr id="3074" name="Picture 2"/>
          <p:cNvPicPr>
            <a:picLocks noChangeAspect="1" noChangeArrowheads="1"/>
          </p:cNvPicPr>
          <p:nvPr/>
        </p:nvPicPr>
        <p:blipFill>
          <a:blip r:embed="rId3" cstate="print"/>
          <a:srcRect/>
          <a:stretch>
            <a:fillRect/>
          </a:stretch>
        </p:blipFill>
        <p:spPr bwMode="auto">
          <a:xfrm>
            <a:off x="1905000" y="1905000"/>
            <a:ext cx="5227468" cy="371330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aseline="0" dirty="0" smtClean="0">
                <a:latin typeface="Calibri"/>
              </a:rPr>
              <a:t>Start with one of the Action fields (2)</a:t>
            </a:r>
          </a:p>
        </p:txBody>
      </p:sp>
      <p:sp>
        <p:nvSpPr>
          <p:cNvPr id="3" name="Text Placeholder 2"/>
          <p:cNvSpPr>
            <a:spLocks noGrp="1"/>
          </p:cNvSpPr>
          <p:nvPr>
            <p:ph type="body" idx="1"/>
          </p:nvPr>
        </p:nvSpPr>
        <p:spPr/>
        <p:txBody>
          <a:bodyPr/>
          <a:lstStyle/>
          <a:p>
            <a:endParaRPr lang="en-GB" dirty="0"/>
          </a:p>
        </p:txBody>
      </p:sp>
      <p:pic>
        <p:nvPicPr>
          <p:cNvPr id="3074" name="Picture 2"/>
          <p:cNvPicPr>
            <a:picLocks noChangeAspect="1" noChangeArrowheads="1"/>
          </p:cNvPicPr>
          <p:nvPr/>
        </p:nvPicPr>
        <p:blipFill>
          <a:blip r:embed="rId3" cstate="print"/>
          <a:srcRect/>
          <a:stretch>
            <a:fillRect/>
          </a:stretch>
        </p:blipFill>
        <p:spPr bwMode="auto">
          <a:xfrm>
            <a:off x="1905000" y="1905000"/>
            <a:ext cx="5227468" cy="371330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2" name="Title 1"/>
          <p:cNvSpPr>
            <a:spLocks noGrp="1"/>
          </p:cNvSpPr>
          <p:nvPr>
            <p:ph type="title"/>
          </p:nvPr>
        </p:nvSpPr>
        <p:spPr/>
        <p:txBody>
          <a:bodyPr/>
          <a:lstStyle/>
          <a:p>
            <a:pPr marR="0" rtl="0"/>
            <a:r>
              <a:rPr lang="en-GB" baseline="0" dirty="0" smtClean="0">
                <a:solidFill>
                  <a:schemeClr val="tx1"/>
                </a:solidFill>
                <a:latin typeface="Calibri"/>
              </a:rPr>
              <a:t>How can we use the HAF?</a:t>
            </a:r>
          </a:p>
        </p:txBody>
      </p:sp>
      <p:pic>
        <p:nvPicPr>
          <p:cNvPr id="15363" name="Picture 3" descr="C:\Users\martinea\AppData\Local\Microsoft\Windows\Temporary Internet Files\Content.IE5\C3EBR2WP\MCj04326310000[1].png"/>
          <p:cNvPicPr>
            <a:picLocks noChangeAspect="1" noChangeArrowheads="1"/>
          </p:cNvPicPr>
          <p:nvPr/>
        </p:nvPicPr>
        <p:blipFill>
          <a:blip r:embed="rId3" cstate="print"/>
          <a:srcRect/>
          <a:stretch>
            <a:fillRect/>
          </a:stretch>
        </p:blipFill>
        <p:spPr bwMode="auto">
          <a:xfrm>
            <a:off x="5562600" y="1905000"/>
            <a:ext cx="2590800" cy="2590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2" name="Title 1"/>
          <p:cNvSpPr>
            <a:spLocks noGrp="1"/>
          </p:cNvSpPr>
          <p:nvPr>
            <p:ph type="title"/>
          </p:nvPr>
        </p:nvSpPr>
        <p:spPr/>
        <p:txBody>
          <a:bodyPr/>
          <a:lstStyle/>
          <a:p>
            <a:pPr marR="0" rtl="0"/>
            <a:r>
              <a:rPr lang="en-GB" baseline="0" smtClean="0">
                <a:latin typeface="Calibri"/>
              </a:rPr>
              <a:t>Guiding a planning process</a:t>
            </a:r>
          </a:p>
        </p:txBody>
      </p:sp>
      <p:pic>
        <p:nvPicPr>
          <p:cNvPr id="17411" name="Picture 3" descr="C:\Users\martinea\AppData\Local\Microsoft\Windows\Temporary Internet Files\Content.IE5\U3X3JYIO\MCj04369960000[1].wmf"/>
          <p:cNvPicPr>
            <a:picLocks noChangeAspect="1" noChangeArrowheads="1"/>
          </p:cNvPicPr>
          <p:nvPr/>
        </p:nvPicPr>
        <p:blipFill>
          <a:blip r:embed="rId3" cstate="print"/>
          <a:srcRect/>
          <a:stretch>
            <a:fillRect/>
          </a:stretch>
        </p:blipFill>
        <p:spPr bwMode="auto">
          <a:xfrm>
            <a:off x="5486400" y="1981200"/>
            <a:ext cx="2578100" cy="2582607"/>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p:sp>
      <p:sp>
        <p:nvSpPr>
          <p:cNvPr id="2" name="Title 1"/>
          <p:cNvSpPr>
            <a:spLocks noGrp="1"/>
          </p:cNvSpPr>
          <p:nvPr>
            <p:ph type="title"/>
          </p:nvPr>
        </p:nvSpPr>
        <p:spPr/>
        <p:txBody>
          <a:bodyPr/>
          <a:lstStyle/>
          <a:p>
            <a:pPr marR="0" rtl="0"/>
            <a:r>
              <a:rPr lang="en-GB" baseline="0" smtClean="0">
                <a:latin typeface="Calibri"/>
              </a:rPr>
              <a:t>Assessment framework or reporting structure</a:t>
            </a:r>
          </a:p>
        </p:txBody>
      </p:sp>
      <p:pic>
        <p:nvPicPr>
          <p:cNvPr id="16386" name="Picture 2" descr="C:\Users\martinea\AppData\Local\Microsoft\Windows\Temporary Internet Files\Content.IE5\Z60A1WMI\MCj04104830000[1].wmf"/>
          <p:cNvPicPr>
            <a:picLocks noChangeAspect="1" noChangeArrowheads="1"/>
          </p:cNvPicPr>
          <p:nvPr/>
        </p:nvPicPr>
        <p:blipFill>
          <a:blip r:embed="rId3" cstate="print"/>
          <a:srcRect/>
          <a:stretch>
            <a:fillRect/>
          </a:stretch>
        </p:blipFill>
        <p:spPr bwMode="auto">
          <a:xfrm>
            <a:off x="5029200" y="1905000"/>
            <a:ext cx="3665145" cy="3440317"/>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aseline="0" smtClean="0">
                <a:latin typeface="Calibri"/>
              </a:rPr>
              <a:t>Advocacy, promoting informed dialogue and training</a:t>
            </a:r>
          </a:p>
        </p:txBody>
      </p:sp>
      <p:pic>
        <p:nvPicPr>
          <p:cNvPr id="18434" name="Picture 2" descr="C:\Users\martinea\AppData\Local\Microsoft\Windows\Temporary Internet Files\Content.IE5\Z60A1WMI\MCBD06630_0000[1].wmf"/>
          <p:cNvPicPr>
            <a:picLocks noChangeAspect="1" noChangeArrowheads="1"/>
          </p:cNvPicPr>
          <p:nvPr/>
        </p:nvPicPr>
        <p:blipFill>
          <a:blip r:embed="rId3" cstate="print"/>
          <a:srcRect/>
          <a:stretch>
            <a:fillRect/>
          </a:stretch>
        </p:blipFill>
        <p:spPr bwMode="auto">
          <a:xfrm>
            <a:off x="5562600" y="2362200"/>
            <a:ext cx="2458196" cy="1960778"/>
          </a:xfrm>
          <a:prstGeom prst="rect">
            <a:avLst/>
          </a:prstGeom>
          <a:noFill/>
        </p:spPr>
      </p:pic>
      <p:sp>
        <p:nvSpPr>
          <p:cNvPr id="7" name="TextBox 6"/>
          <p:cNvSpPr txBox="1"/>
          <p:nvPr/>
        </p:nvSpPr>
        <p:spPr>
          <a:xfrm>
            <a:off x="5334000" y="685800"/>
            <a:ext cx="1905000" cy="646331"/>
          </a:xfrm>
          <a:prstGeom prst="rect">
            <a:avLst/>
          </a:prstGeom>
          <a:noFill/>
        </p:spPr>
        <p:txBody>
          <a:bodyPr wrap="square" rtlCol="0">
            <a:spAutoFit/>
          </a:bodyPr>
          <a:lstStyle/>
          <a:p>
            <a:r>
              <a:rPr lang="en-GB" dirty="0" smtClean="0">
                <a:solidFill>
                  <a:schemeClr val="bg1"/>
                </a:solidFill>
              </a:rPr>
              <a:t>Or Kenya training photo</a:t>
            </a:r>
            <a:endParaRPr lang="en-GB" dirty="0">
              <a:solidFill>
                <a:schemeClr val="bg1"/>
              </a:solidFill>
            </a:endParaRPr>
          </a:p>
        </p:txBody>
      </p:sp>
      <p:pic>
        <p:nvPicPr>
          <p:cNvPr id="4098" name="Picture 2"/>
          <p:cNvPicPr>
            <a:picLocks noGrp="1" noChangeAspect="1" noChangeArrowheads="1"/>
          </p:cNvPicPr>
          <p:nvPr>
            <p:ph type="pic" sz="quarter" idx="10"/>
          </p:nvPr>
        </p:nvPicPr>
        <p:blipFill>
          <a:blip r:embed="rId4" cstate="print">
            <a:lum bright="20000" contrast="20000"/>
          </a:blip>
          <a:srcRect l="11316" r="11316"/>
          <a:stretch>
            <a:fillRect/>
          </a:stretch>
        </p:blipFill>
        <p:spPr bwMode="auto">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the HAF will help clarify the complex area of HRH </a:t>
            </a:r>
            <a:endParaRPr lang="en-GB" dirty="0"/>
          </a:p>
        </p:txBody>
      </p:sp>
      <p:sp>
        <p:nvSpPr>
          <p:cNvPr id="3" name="Text Placeholder 2"/>
          <p:cNvSpPr>
            <a:spLocks noGrp="1"/>
          </p:cNvSpPr>
          <p:nvPr>
            <p:ph type="body" idx="1"/>
          </p:nvPr>
        </p:nvSpPr>
        <p:spPr/>
        <p:txBody>
          <a:bodyPr/>
          <a:lstStyle/>
          <a:p>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can then develop and use more effective strategies to improve HRH</a:t>
            </a:r>
            <a:endParaRPr lang="en-GB" dirty="0"/>
          </a:p>
        </p:txBody>
      </p:sp>
      <p:sp>
        <p:nvSpPr>
          <p:cNvPr id="3" name="Text Placeholder 2"/>
          <p:cNvSpPr>
            <a:spLocks noGrp="1"/>
          </p:cNvSpPr>
          <p:nvPr>
            <p:ph type="body" idx="1"/>
          </p:nvPr>
        </p:nvSpPr>
        <p:spPr/>
        <p:txBody>
          <a:bodyPr/>
          <a:lstStyle/>
          <a:p>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a:t>
            </a:r>
            <a:r>
              <a:rPr lang="en-GB" dirty="0" smtClean="0"/>
              <a:t>your success will contribute </a:t>
            </a:r>
            <a:r>
              <a:rPr lang="en-GB" dirty="0" smtClean="0"/>
              <a:t>to the many reasons for using the HAF!</a:t>
            </a:r>
            <a:endParaRPr lang="en-GB" dirty="0"/>
          </a:p>
        </p:txBody>
      </p:sp>
      <p:sp>
        <p:nvSpPr>
          <p:cNvPr id="4" name="TextBox 3"/>
          <p:cNvSpPr txBox="1"/>
          <p:nvPr/>
        </p:nvSpPr>
        <p:spPr>
          <a:xfrm>
            <a:off x="6172200" y="2971800"/>
            <a:ext cx="1321196" cy="1200329"/>
          </a:xfrm>
          <a:prstGeom prst="rect">
            <a:avLst/>
          </a:prstGeom>
          <a:noFill/>
        </p:spPr>
        <p:txBody>
          <a:bodyPr wrap="none" rtlCol="0">
            <a:spAutoFit/>
          </a:bodyPr>
          <a:lstStyle/>
          <a:p>
            <a:r>
              <a:rPr lang="en-GB" sz="7200" b="1" dirty="0" smtClean="0">
                <a:solidFill>
                  <a:srgbClr val="FF0000"/>
                </a:solidFill>
              </a:rPr>
              <a:t>+ 1</a:t>
            </a:r>
            <a:endParaRPr lang="en-GB" sz="7200" b="1" dirty="0">
              <a:solidFill>
                <a:srgbClr val="FF0000"/>
              </a:solidFill>
            </a:endParaRPr>
          </a:p>
        </p:txBody>
      </p:sp>
      <p:sp>
        <p:nvSpPr>
          <p:cNvPr id="5" name="TextBox 4"/>
          <p:cNvSpPr txBox="1"/>
          <p:nvPr/>
        </p:nvSpPr>
        <p:spPr>
          <a:xfrm>
            <a:off x="1371600" y="2971800"/>
            <a:ext cx="4859022" cy="1200329"/>
          </a:xfrm>
          <a:prstGeom prst="rect">
            <a:avLst/>
          </a:prstGeom>
          <a:noFill/>
        </p:spPr>
        <p:txBody>
          <a:bodyPr wrap="none" rtlCol="0">
            <a:spAutoFit/>
          </a:bodyPr>
          <a:lstStyle/>
          <a:p>
            <a:r>
              <a:rPr lang="en-GB" sz="7200" dirty="0" smtClean="0"/>
              <a:t>100,000,000</a:t>
            </a:r>
            <a:endParaRPr lang="en-GB"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 presetClass="entr" presetSubtype="0" fill="hold" grpId="0" nodeType="afterEffect">
                                  <p:stCondLst>
                                    <p:cond delay="200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dirty="0" smtClean="0">
                <a:latin typeface="Calibri"/>
              </a:rPr>
              <a:t>And so p</a:t>
            </a:r>
            <a:r>
              <a:rPr lang="en-GB" baseline="0" dirty="0" smtClean="0">
                <a:latin typeface="Calibri"/>
              </a:rPr>
              <a:t>eople expect us to solve the </a:t>
            </a:r>
            <a:br>
              <a:rPr lang="en-GB" baseline="0" dirty="0" smtClean="0">
                <a:latin typeface="Calibri"/>
              </a:rPr>
            </a:br>
            <a:r>
              <a:rPr lang="en-GB" baseline="0" dirty="0" smtClean="0">
                <a:latin typeface="Calibri"/>
              </a:rPr>
              <a:t>HRH problems</a:t>
            </a:r>
          </a:p>
        </p:txBody>
      </p:sp>
      <p:sp>
        <p:nvSpPr>
          <p:cNvPr id="3" name="Text Placeholder 2"/>
          <p:cNvSpPr>
            <a:spLocks noGrp="1"/>
          </p:cNvSpPr>
          <p:nvPr>
            <p:ph type="body" idx="1"/>
          </p:nvPr>
        </p:nvSpPr>
        <p:spPr/>
        <p:txBody>
          <a:bodyPr/>
          <a:lstStyle/>
          <a:p>
            <a:endParaRPr lang="en-GB" dirty="0"/>
          </a:p>
        </p:txBody>
      </p:sp>
      <p:pic>
        <p:nvPicPr>
          <p:cNvPr id="6146" name="Picture 2" descr="C:\Users\martinea\AppData\Local\Microsoft\Windows\Temporary Internet Files\Content.IE5\Z60A1WMI\MCj00787100000[1].wmf"/>
          <p:cNvPicPr>
            <a:picLocks noChangeAspect="1" noChangeArrowheads="1"/>
          </p:cNvPicPr>
          <p:nvPr/>
        </p:nvPicPr>
        <p:blipFill>
          <a:blip r:embed="rId3" cstate="print"/>
          <a:srcRect/>
          <a:stretch>
            <a:fillRect/>
          </a:stretch>
        </p:blipFill>
        <p:spPr bwMode="auto">
          <a:xfrm>
            <a:off x="1371600" y="2438400"/>
            <a:ext cx="2712985" cy="3369420"/>
          </a:xfrm>
          <a:prstGeom prst="rect">
            <a:avLst/>
          </a:prstGeom>
          <a:noFill/>
        </p:spPr>
      </p:pic>
      <p:grpSp>
        <p:nvGrpSpPr>
          <p:cNvPr id="6150" name="Group 6"/>
          <p:cNvGrpSpPr>
            <a:grpSpLocks noChangeAspect="1"/>
          </p:cNvGrpSpPr>
          <p:nvPr/>
        </p:nvGrpSpPr>
        <p:grpSpPr bwMode="auto">
          <a:xfrm flipH="1">
            <a:off x="5943600" y="2438400"/>
            <a:ext cx="1717675" cy="3429000"/>
            <a:chOff x="3648" y="1104"/>
            <a:chExt cx="1082" cy="2264"/>
          </a:xfrm>
        </p:grpSpPr>
        <p:sp>
          <p:nvSpPr>
            <p:cNvPr id="6149" name="AutoShape 5"/>
            <p:cNvSpPr>
              <a:spLocks noChangeAspect="1" noChangeArrowheads="1" noTextEdit="1"/>
            </p:cNvSpPr>
            <p:nvPr/>
          </p:nvSpPr>
          <p:spPr bwMode="auto">
            <a:xfrm>
              <a:off x="3648" y="1104"/>
              <a:ext cx="1082" cy="22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6151" name="Freeform 7"/>
            <p:cNvSpPr>
              <a:spLocks/>
            </p:cNvSpPr>
            <p:nvPr/>
          </p:nvSpPr>
          <p:spPr bwMode="auto">
            <a:xfrm>
              <a:off x="3685" y="1104"/>
              <a:ext cx="518" cy="1134"/>
            </a:xfrm>
            <a:custGeom>
              <a:avLst/>
              <a:gdLst/>
              <a:ahLst/>
              <a:cxnLst>
                <a:cxn ang="0">
                  <a:pos x="484" y="58"/>
                </a:cxn>
                <a:cxn ang="0">
                  <a:pos x="431" y="21"/>
                </a:cxn>
                <a:cxn ang="0">
                  <a:pos x="317" y="0"/>
                </a:cxn>
                <a:cxn ang="0">
                  <a:pos x="204" y="25"/>
                </a:cxn>
                <a:cxn ang="0">
                  <a:pos x="113" y="113"/>
                </a:cxn>
                <a:cxn ang="0">
                  <a:pos x="53" y="225"/>
                </a:cxn>
                <a:cxn ang="0">
                  <a:pos x="23" y="384"/>
                </a:cxn>
                <a:cxn ang="0">
                  <a:pos x="0" y="613"/>
                </a:cxn>
                <a:cxn ang="0">
                  <a:pos x="7" y="846"/>
                </a:cxn>
                <a:cxn ang="0">
                  <a:pos x="30" y="971"/>
                </a:cxn>
                <a:cxn ang="0">
                  <a:pos x="68" y="1071"/>
                </a:cxn>
                <a:cxn ang="0">
                  <a:pos x="121" y="1134"/>
                </a:cxn>
                <a:cxn ang="0">
                  <a:pos x="215" y="1134"/>
                </a:cxn>
                <a:cxn ang="0">
                  <a:pos x="329" y="1101"/>
                </a:cxn>
                <a:cxn ang="0">
                  <a:pos x="382" y="996"/>
                </a:cxn>
                <a:cxn ang="0">
                  <a:pos x="374" y="825"/>
                </a:cxn>
                <a:cxn ang="0">
                  <a:pos x="340" y="713"/>
                </a:cxn>
                <a:cxn ang="0">
                  <a:pos x="302" y="538"/>
                </a:cxn>
                <a:cxn ang="0">
                  <a:pos x="280" y="459"/>
                </a:cxn>
                <a:cxn ang="0">
                  <a:pos x="295" y="325"/>
                </a:cxn>
                <a:cxn ang="0">
                  <a:pos x="348" y="288"/>
                </a:cxn>
                <a:cxn ang="0">
                  <a:pos x="404" y="288"/>
                </a:cxn>
                <a:cxn ang="0">
                  <a:pos x="499" y="238"/>
                </a:cxn>
                <a:cxn ang="0">
                  <a:pos x="518" y="163"/>
                </a:cxn>
                <a:cxn ang="0">
                  <a:pos x="499" y="88"/>
                </a:cxn>
                <a:cxn ang="0">
                  <a:pos x="484" y="58"/>
                </a:cxn>
              </a:cxnLst>
              <a:rect l="0" t="0" r="r" b="b"/>
              <a:pathLst>
                <a:path w="518" h="1134">
                  <a:moveTo>
                    <a:pt x="484" y="58"/>
                  </a:moveTo>
                  <a:lnTo>
                    <a:pt x="431" y="21"/>
                  </a:lnTo>
                  <a:lnTo>
                    <a:pt x="317" y="0"/>
                  </a:lnTo>
                  <a:lnTo>
                    <a:pt x="204" y="25"/>
                  </a:lnTo>
                  <a:lnTo>
                    <a:pt x="113" y="113"/>
                  </a:lnTo>
                  <a:lnTo>
                    <a:pt x="53" y="225"/>
                  </a:lnTo>
                  <a:lnTo>
                    <a:pt x="23" y="384"/>
                  </a:lnTo>
                  <a:lnTo>
                    <a:pt x="0" y="613"/>
                  </a:lnTo>
                  <a:lnTo>
                    <a:pt x="7" y="846"/>
                  </a:lnTo>
                  <a:lnTo>
                    <a:pt x="30" y="971"/>
                  </a:lnTo>
                  <a:lnTo>
                    <a:pt x="68" y="1071"/>
                  </a:lnTo>
                  <a:lnTo>
                    <a:pt x="121" y="1134"/>
                  </a:lnTo>
                  <a:lnTo>
                    <a:pt x="215" y="1134"/>
                  </a:lnTo>
                  <a:lnTo>
                    <a:pt x="329" y="1101"/>
                  </a:lnTo>
                  <a:lnTo>
                    <a:pt x="382" y="996"/>
                  </a:lnTo>
                  <a:lnTo>
                    <a:pt x="374" y="825"/>
                  </a:lnTo>
                  <a:lnTo>
                    <a:pt x="340" y="713"/>
                  </a:lnTo>
                  <a:lnTo>
                    <a:pt x="302" y="538"/>
                  </a:lnTo>
                  <a:lnTo>
                    <a:pt x="280" y="459"/>
                  </a:lnTo>
                  <a:lnTo>
                    <a:pt x="295" y="325"/>
                  </a:lnTo>
                  <a:lnTo>
                    <a:pt x="348" y="288"/>
                  </a:lnTo>
                  <a:lnTo>
                    <a:pt x="404" y="288"/>
                  </a:lnTo>
                  <a:lnTo>
                    <a:pt x="499" y="238"/>
                  </a:lnTo>
                  <a:lnTo>
                    <a:pt x="518" y="163"/>
                  </a:lnTo>
                  <a:lnTo>
                    <a:pt x="499" y="88"/>
                  </a:lnTo>
                  <a:lnTo>
                    <a:pt x="484" y="5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52" name="Freeform 8"/>
            <p:cNvSpPr>
              <a:spLocks/>
            </p:cNvSpPr>
            <p:nvPr/>
          </p:nvSpPr>
          <p:spPr bwMode="auto">
            <a:xfrm>
              <a:off x="4214" y="1111"/>
              <a:ext cx="517" cy="511"/>
            </a:xfrm>
            <a:custGeom>
              <a:avLst/>
              <a:gdLst/>
              <a:ahLst/>
              <a:cxnLst>
                <a:cxn ang="0">
                  <a:pos x="4" y="87"/>
                </a:cxn>
                <a:cxn ang="0">
                  <a:pos x="76" y="28"/>
                </a:cxn>
                <a:cxn ang="0">
                  <a:pos x="172" y="0"/>
                </a:cxn>
                <a:cxn ang="0">
                  <a:pos x="316" y="5"/>
                </a:cxn>
                <a:cxn ang="0">
                  <a:pos x="448" y="55"/>
                </a:cxn>
                <a:cxn ang="0">
                  <a:pos x="508" y="142"/>
                </a:cxn>
                <a:cxn ang="0">
                  <a:pos x="517" y="238"/>
                </a:cxn>
                <a:cxn ang="0">
                  <a:pos x="480" y="302"/>
                </a:cxn>
                <a:cxn ang="0">
                  <a:pos x="408" y="343"/>
                </a:cxn>
                <a:cxn ang="0">
                  <a:pos x="300" y="361"/>
                </a:cxn>
                <a:cxn ang="0">
                  <a:pos x="240" y="347"/>
                </a:cxn>
                <a:cxn ang="0">
                  <a:pos x="136" y="511"/>
                </a:cxn>
                <a:cxn ang="0">
                  <a:pos x="112" y="507"/>
                </a:cxn>
                <a:cxn ang="0">
                  <a:pos x="196" y="334"/>
                </a:cxn>
                <a:cxn ang="0">
                  <a:pos x="120" y="315"/>
                </a:cxn>
                <a:cxn ang="0">
                  <a:pos x="72" y="274"/>
                </a:cxn>
                <a:cxn ang="0">
                  <a:pos x="28" y="219"/>
                </a:cxn>
                <a:cxn ang="0">
                  <a:pos x="0" y="151"/>
                </a:cxn>
                <a:cxn ang="0">
                  <a:pos x="4" y="87"/>
                </a:cxn>
              </a:cxnLst>
              <a:rect l="0" t="0" r="r" b="b"/>
              <a:pathLst>
                <a:path w="517" h="511">
                  <a:moveTo>
                    <a:pt x="4" y="87"/>
                  </a:moveTo>
                  <a:lnTo>
                    <a:pt x="76" y="28"/>
                  </a:lnTo>
                  <a:lnTo>
                    <a:pt x="172" y="0"/>
                  </a:lnTo>
                  <a:lnTo>
                    <a:pt x="316" y="5"/>
                  </a:lnTo>
                  <a:lnTo>
                    <a:pt x="448" y="55"/>
                  </a:lnTo>
                  <a:lnTo>
                    <a:pt x="508" y="142"/>
                  </a:lnTo>
                  <a:lnTo>
                    <a:pt x="517" y="238"/>
                  </a:lnTo>
                  <a:lnTo>
                    <a:pt x="480" y="302"/>
                  </a:lnTo>
                  <a:lnTo>
                    <a:pt x="408" y="343"/>
                  </a:lnTo>
                  <a:lnTo>
                    <a:pt x="300" y="361"/>
                  </a:lnTo>
                  <a:lnTo>
                    <a:pt x="240" y="347"/>
                  </a:lnTo>
                  <a:lnTo>
                    <a:pt x="136" y="511"/>
                  </a:lnTo>
                  <a:lnTo>
                    <a:pt x="112" y="507"/>
                  </a:lnTo>
                  <a:lnTo>
                    <a:pt x="196" y="334"/>
                  </a:lnTo>
                  <a:lnTo>
                    <a:pt x="120" y="315"/>
                  </a:lnTo>
                  <a:lnTo>
                    <a:pt x="72" y="274"/>
                  </a:lnTo>
                  <a:lnTo>
                    <a:pt x="28" y="219"/>
                  </a:lnTo>
                  <a:lnTo>
                    <a:pt x="0" y="151"/>
                  </a:lnTo>
                  <a:lnTo>
                    <a:pt x="4" y="8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53" name="Freeform 9"/>
            <p:cNvSpPr>
              <a:spLocks/>
            </p:cNvSpPr>
            <p:nvPr/>
          </p:nvSpPr>
          <p:spPr bwMode="auto">
            <a:xfrm>
              <a:off x="4058" y="1295"/>
              <a:ext cx="167" cy="1182"/>
            </a:xfrm>
            <a:custGeom>
              <a:avLst/>
              <a:gdLst/>
              <a:ahLst/>
              <a:cxnLst>
                <a:cxn ang="0">
                  <a:pos x="69" y="0"/>
                </a:cxn>
                <a:cxn ang="0">
                  <a:pos x="110" y="50"/>
                </a:cxn>
                <a:cxn ang="0">
                  <a:pos x="130" y="132"/>
                </a:cxn>
                <a:cxn ang="0">
                  <a:pos x="134" y="295"/>
                </a:cxn>
                <a:cxn ang="0">
                  <a:pos x="118" y="505"/>
                </a:cxn>
                <a:cxn ang="0">
                  <a:pos x="122" y="723"/>
                </a:cxn>
                <a:cxn ang="0">
                  <a:pos x="130" y="868"/>
                </a:cxn>
                <a:cxn ang="0">
                  <a:pos x="167" y="1005"/>
                </a:cxn>
                <a:cxn ang="0">
                  <a:pos x="158" y="1087"/>
                </a:cxn>
                <a:cxn ang="0">
                  <a:pos x="85" y="1173"/>
                </a:cxn>
                <a:cxn ang="0">
                  <a:pos x="20" y="1182"/>
                </a:cxn>
                <a:cxn ang="0">
                  <a:pos x="0" y="1146"/>
                </a:cxn>
                <a:cxn ang="0">
                  <a:pos x="24" y="1132"/>
                </a:cxn>
                <a:cxn ang="0">
                  <a:pos x="61" y="1132"/>
                </a:cxn>
                <a:cxn ang="0">
                  <a:pos x="110" y="1105"/>
                </a:cxn>
                <a:cxn ang="0">
                  <a:pos x="122" y="1018"/>
                </a:cxn>
                <a:cxn ang="0">
                  <a:pos x="105" y="964"/>
                </a:cxn>
                <a:cxn ang="0">
                  <a:pos x="57" y="950"/>
                </a:cxn>
                <a:cxn ang="0">
                  <a:pos x="57" y="859"/>
                </a:cxn>
                <a:cxn ang="0">
                  <a:pos x="85" y="791"/>
                </a:cxn>
                <a:cxn ang="0">
                  <a:pos x="81" y="596"/>
                </a:cxn>
                <a:cxn ang="0">
                  <a:pos x="81" y="432"/>
                </a:cxn>
                <a:cxn ang="0">
                  <a:pos x="81" y="314"/>
                </a:cxn>
                <a:cxn ang="0">
                  <a:pos x="61" y="200"/>
                </a:cxn>
                <a:cxn ang="0">
                  <a:pos x="24" y="82"/>
                </a:cxn>
                <a:cxn ang="0">
                  <a:pos x="44" y="41"/>
                </a:cxn>
                <a:cxn ang="0">
                  <a:pos x="69" y="0"/>
                </a:cxn>
              </a:cxnLst>
              <a:rect l="0" t="0" r="r" b="b"/>
              <a:pathLst>
                <a:path w="167" h="1182">
                  <a:moveTo>
                    <a:pt x="69" y="0"/>
                  </a:moveTo>
                  <a:lnTo>
                    <a:pt x="110" y="50"/>
                  </a:lnTo>
                  <a:lnTo>
                    <a:pt x="130" y="132"/>
                  </a:lnTo>
                  <a:lnTo>
                    <a:pt x="134" y="295"/>
                  </a:lnTo>
                  <a:lnTo>
                    <a:pt x="118" y="505"/>
                  </a:lnTo>
                  <a:lnTo>
                    <a:pt x="122" y="723"/>
                  </a:lnTo>
                  <a:lnTo>
                    <a:pt x="130" y="868"/>
                  </a:lnTo>
                  <a:lnTo>
                    <a:pt x="167" y="1005"/>
                  </a:lnTo>
                  <a:lnTo>
                    <a:pt x="158" y="1087"/>
                  </a:lnTo>
                  <a:lnTo>
                    <a:pt x="85" y="1173"/>
                  </a:lnTo>
                  <a:lnTo>
                    <a:pt x="20" y="1182"/>
                  </a:lnTo>
                  <a:lnTo>
                    <a:pt x="0" y="1146"/>
                  </a:lnTo>
                  <a:lnTo>
                    <a:pt x="24" y="1132"/>
                  </a:lnTo>
                  <a:lnTo>
                    <a:pt x="61" y="1132"/>
                  </a:lnTo>
                  <a:lnTo>
                    <a:pt x="110" y="1105"/>
                  </a:lnTo>
                  <a:lnTo>
                    <a:pt x="122" y="1018"/>
                  </a:lnTo>
                  <a:lnTo>
                    <a:pt x="105" y="964"/>
                  </a:lnTo>
                  <a:lnTo>
                    <a:pt x="57" y="950"/>
                  </a:lnTo>
                  <a:lnTo>
                    <a:pt x="57" y="859"/>
                  </a:lnTo>
                  <a:lnTo>
                    <a:pt x="85" y="791"/>
                  </a:lnTo>
                  <a:lnTo>
                    <a:pt x="81" y="596"/>
                  </a:lnTo>
                  <a:lnTo>
                    <a:pt x="81" y="432"/>
                  </a:lnTo>
                  <a:lnTo>
                    <a:pt x="81" y="314"/>
                  </a:lnTo>
                  <a:lnTo>
                    <a:pt x="61" y="200"/>
                  </a:lnTo>
                  <a:lnTo>
                    <a:pt x="24" y="82"/>
                  </a:lnTo>
                  <a:lnTo>
                    <a:pt x="44" y="41"/>
                  </a:lnTo>
                  <a:lnTo>
                    <a:pt x="6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54" name="Freeform 10"/>
            <p:cNvSpPr>
              <a:spLocks/>
            </p:cNvSpPr>
            <p:nvPr/>
          </p:nvSpPr>
          <p:spPr bwMode="auto">
            <a:xfrm>
              <a:off x="3718" y="2107"/>
              <a:ext cx="401" cy="1259"/>
            </a:xfrm>
            <a:custGeom>
              <a:avLst/>
              <a:gdLst/>
              <a:ahLst/>
              <a:cxnLst>
                <a:cxn ang="0">
                  <a:pos x="112" y="0"/>
                </a:cxn>
                <a:cxn ang="0">
                  <a:pos x="180" y="0"/>
                </a:cxn>
                <a:cxn ang="0">
                  <a:pos x="228" y="28"/>
                </a:cxn>
                <a:cxn ang="0">
                  <a:pos x="244" y="128"/>
                </a:cxn>
                <a:cxn ang="0">
                  <a:pos x="244" y="292"/>
                </a:cxn>
                <a:cxn ang="0">
                  <a:pos x="220" y="470"/>
                </a:cxn>
                <a:cxn ang="0">
                  <a:pos x="172" y="552"/>
                </a:cxn>
                <a:cxn ang="0">
                  <a:pos x="124" y="730"/>
                </a:cxn>
                <a:cxn ang="0">
                  <a:pos x="88" y="881"/>
                </a:cxn>
                <a:cxn ang="0">
                  <a:pos x="88" y="1027"/>
                </a:cxn>
                <a:cxn ang="0">
                  <a:pos x="88" y="1123"/>
                </a:cxn>
                <a:cxn ang="0">
                  <a:pos x="220" y="1109"/>
                </a:cxn>
                <a:cxn ang="0">
                  <a:pos x="340" y="1127"/>
                </a:cxn>
                <a:cxn ang="0">
                  <a:pos x="401" y="1168"/>
                </a:cxn>
                <a:cxn ang="0">
                  <a:pos x="372" y="1246"/>
                </a:cxn>
                <a:cxn ang="0">
                  <a:pos x="336" y="1259"/>
                </a:cxn>
                <a:cxn ang="0">
                  <a:pos x="300" y="1218"/>
                </a:cxn>
                <a:cxn ang="0">
                  <a:pos x="232" y="1177"/>
                </a:cxn>
                <a:cxn ang="0">
                  <a:pos x="132" y="1177"/>
                </a:cxn>
                <a:cxn ang="0">
                  <a:pos x="40" y="1182"/>
                </a:cxn>
                <a:cxn ang="0">
                  <a:pos x="0" y="1177"/>
                </a:cxn>
                <a:cxn ang="0">
                  <a:pos x="0" y="1141"/>
                </a:cxn>
                <a:cxn ang="0">
                  <a:pos x="16" y="1114"/>
                </a:cxn>
                <a:cxn ang="0">
                  <a:pos x="40" y="999"/>
                </a:cxn>
                <a:cxn ang="0">
                  <a:pos x="40" y="826"/>
                </a:cxn>
                <a:cxn ang="0">
                  <a:pos x="72" y="662"/>
                </a:cxn>
                <a:cxn ang="0">
                  <a:pos x="100" y="552"/>
                </a:cxn>
                <a:cxn ang="0">
                  <a:pos x="168" y="425"/>
                </a:cxn>
                <a:cxn ang="0">
                  <a:pos x="168" y="261"/>
                </a:cxn>
                <a:cxn ang="0">
                  <a:pos x="132" y="137"/>
                </a:cxn>
                <a:cxn ang="0">
                  <a:pos x="96" y="55"/>
                </a:cxn>
                <a:cxn ang="0">
                  <a:pos x="112" y="0"/>
                </a:cxn>
              </a:cxnLst>
              <a:rect l="0" t="0" r="r" b="b"/>
              <a:pathLst>
                <a:path w="401" h="1259">
                  <a:moveTo>
                    <a:pt x="112" y="0"/>
                  </a:moveTo>
                  <a:lnTo>
                    <a:pt x="180" y="0"/>
                  </a:lnTo>
                  <a:lnTo>
                    <a:pt x="228" y="28"/>
                  </a:lnTo>
                  <a:lnTo>
                    <a:pt x="244" y="128"/>
                  </a:lnTo>
                  <a:lnTo>
                    <a:pt x="244" y="292"/>
                  </a:lnTo>
                  <a:lnTo>
                    <a:pt x="220" y="470"/>
                  </a:lnTo>
                  <a:lnTo>
                    <a:pt x="172" y="552"/>
                  </a:lnTo>
                  <a:lnTo>
                    <a:pt x="124" y="730"/>
                  </a:lnTo>
                  <a:lnTo>
                    <a:pt x="88" y="881"/>
                  </a:lnTo>
                  <a:lnTo>
                    <a:pt x="88" y="1027"/>
                  </a:lnTo>
                  <a:lnTo>
                    <a:pt x="88" y="1123"/>
                  </a:lnTo>
                  <a:lnTo>
                    <a:pt x="220" y="1109"/>
                  </a:lnTo>
                  <a:lnTo>
                    <a:pt x="340" y="1127"/>
                  </a:lnTo>
                  <a:lnTo>
                    <a:pt x="401" y="1168"/>
                  </a:lnTo>
                  <a:lnTo>
                    <a:pt x="372" y="1246"/>
                  </a:lnTo>
                  <a:lnTo>
                    <a:pt x="336" y="1259"/>
                  </a:lnTo>
                  <a:lnTo>
                    <a:pt x="300" y="1218"/>
                  </a:lnTo>
                  <a:lnTo>
                    <a:pt x="232" y="1177"/>
                  </a:lnTo>
                  <a:lnTo>
                    <a:pt x="132" y="1177"/>
                  </a:lnTo>
                  <a:lnTo>
                    <a:pt x="40" y="1182"/>
                  </a:lnTo>
                  <a:lnTo>
                    <a:pt x="0" y="1177"/>
                  </a:lnTo>
                  <a:lnTo>
                    <a:pt x="0" y="1141"/>
                  </a:lnTo>
                  <a:lnTo>
                    <a:pt x="16" y="1114"/>
                  </a:lnTo>
                  <a:lnTo>
                    <a:pt x="40" y="999"/>
                  </a:lnTo>
                  <a:lnTo>
                    <a:pt x="40" y="826"/>
                  </a:lnTo>
                  <a:lnTo>
                    <a:pt x="72" y="662"/>
                  </a:lnTo>
                  <a:lnTo>
                    <a:pt x="100" y="552"/>
                  </a:lnTo>
                  <a:lnTo>
                    <a:pt x="168" y="425"/>
                  </a:lnTo>
                  <a:lnTo>
                    <a:pt x="168" y="261"/>
                  </a:lnTo>
                  <a:lnTo>
                    <a:pt x="132" y="137"/>
                  </a:lnTo>
                  <a:lnTo>
                    <a:pt x="96" y="55"/>
                  </a:lnTo>
                  <a:lnTo>
                    <a:pt x="1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55" name="Freeform 11"/>
            <p:cNvSpPr>
              <a:spLocks/>
            </p:cNvSpPr>
            <p:nvPr/>
          </p:nvSpPr>
          <p:spPr bwMode="auto">
            <a:xfrm>
              <a:off x="3648" y="1997"/>
              <a:ext cx="401" cy="1257"/>
            </a:xfrm>
            <a:custGeom>
              <a:avLst/>
              <a:gdLst/>
              <a:ahLst/>
              <a:cxnLst>
                <a:cxn ang="0">
                  <a:pos x="112" y="0"/>
                </a:cxn>
                <a:cxn ang="0">
                  <a:pos x="180" y="0"/>
                </a:cxn>
                <a:cxn ang="0">
                  <a:pos x="228" y="28"/>
                </a:cxn>
                <a:cxn ang="0">
                  <a:pos x="244" y="128"/>
                </a:cxn>
                <a:cxn ang="0">
                  <a:pos x="244" y="292"/>
                </a:cxn>
                <a:cxn ang="0">
                  <a:pos x="220" y="470"/>
                </a:cxn>
                <a:cxn ang="0">
                  <a:pos x="172" y="552"/>
                </a:cxn>
                <a:cxn ang="0">
                  <a:pos x="124" y="729"/>
                </a:cxn>
                <a:cxn ang="0">
                  <a:pos x="88" y="879"/>
                </a:cxn>
                <a:cxn ang="0">
                  <a:pos x="88" y="1025"/>
                </a:cxn>
                <a:cxn ang="0">
                  <a:pos x="88" y="1121"/>
                </a:cxn>
                <a:cxn ang="0">
                  <a:pos x="220" y="1107"/>
                </a:cxn>
                <a:cxn ang="0">
                  <a:pos x="340" y="1125"/>
                </a:cxn>
                <a:cxn ang="0">
                  <a:pos x="401" y="1166"/>
                </a:cxn>
                <a:cxn ang="0">
                  <a:pos x="372" y="1244"/>
                </a:cxn>
                <a:cxn ang="0">
                  <a:pos x="336" y="1257"/>
                </a:cxn>
                <a:cxn ang="0">
                  <a:pos x="300" y="1217"/>
                </a:cxn>
                <a:cxn ang="0">
                  <a:pos x="232" y="1176"/>
                </a:cxn>
                <a:cxn ang="0">
                  <a:pos x="132" y="1176"/>
                </a:cxn>
                <a:cxn ang="0">
                  <a:pos x="40" y="1180"/>
                </a:cxn>
                <a:cxn ang="0">
                  <a:pos x="0" y="1176"/>
                </a:cxn>
                <a:cxn ang="0">
                  <a:pos x="0" y="1139"/>
                </a:cxn>
                <a:cxn ang="0">
                  <a:pos x="16" y="1112"/>
                </a:cxn>
                <a:cxn ang="0">
                  <a:pos x="40" y="998"/>
                </a:cxn>
                <a:cxn ang="0">
                  <a:pos x="40" y="825"/>
                </a:cxn>
                <a:cxn ang="0">
                  <a:pos x="72" y="661"/>
                </a:cxn>
                <a:cxn ang="0">
                  <a:pos x="100" y="552"/>
                </a:cxn>
                <a:cxn ang="0">
                  <a:pos x="168" y="424"/>
                </a:cxn>
                <a:cxn ang="0">
                  <a:pos x="168" y="260"/>
                </a:cxn>
                <a:cxn ang="0">
                  <a:pos x="132" y="137"/>
                </a:cxn>
                <a:cxn ang="0">
                  <a:pos x="96" y="55"/>
                </a:cxn>
                <a:cxn ang="0">
                  <a:pos x="112" y="0"/>
                </a:cxn>
              </a:cxnLst>
              <a:rect l="0" t="0" r="r" b="b"/>
              <a:pathLst>
                <a:path w="401" h="1257">
                  <a:moveTo>
                    <a:pt x="112" y="0"/>
                  </a:moveTo>
                  <a:lnTo>
                    <a:pt x="180" y="0"/>
                  </a:lnTo>
                  <a:lnTo>
                    <a:pt x="228" y="28"/>
                  </a:lnTo>
                  <a:lnTo>
                    <a:pt x="244" y="128"/>
                  </a:lnTo>
                  <a:lnTo>
                    <a:pt x="244" y="292"/>
                  </a:lnTo>
                  <a:lnTo>
                    <a:pt x="220" y="470"/>
                  </a:lnTo>
                  <a:lnTo>
                    <a:pt x="172" y="552"/>
                  </a:lnTo>
                  <a:lnTo>
                    <a:pt x="124" y="729"/>
                  </a:lnTo>
                  <a:lnTo>
                    <a:pt x="88" y="879"/>
                  </a:lnTo>
                  <a:lnTo>
                    <a:pt x="88" y="1025"/>
                  </a:lnTo>
                  <a:lnTo>
                    <a:pt x="88" y="1121"/>
                  </a:lnTo>
                  <a:lnTo>
                    <a:pt x="220" y="1107"/>
                  </a:lnTo>
                  <a:lnTo>
                    <a:pt x="340" y="1125"/>
                  </a:lnTo>
                  <a:lnTo>
                    <a:pt x="401" y="1166"/>
                  </a:lnTo>
                  <a:lnTo>
                    <a:pt x="372" y="1244"/>
                  </a:lnTo>
                  <a:lnTo>
                    <a:pt x="336" y="1257"/>
                  </a:lnTo>
                  <a:lnTo>
                    <a:pt x="300" y="1217"/>
                  </a:lnTo>
                  <a:lnTo>
                    <a:pt x="232" y="1176"/>
                  </a:lnTo>
                  <a:lnTo>
                    <a:pt x="132" y="1176"/>
                  </a:lnTo>
                  <a:lnTo>
                    <a:pt x="40" y="1180"/>
                  </a:lnTo>
                  <a:lnTo>
                    <a:pt x="0" y="1176"/>
                  </a:lnTo>
                  <a:lnTo>
                    <a:pt x="0" y="1139"/>
                  </a:lnTo>
                  <a:lnTo>
                    <a:pt x="16" y="1112"/>
                  </a:lnTo>
                  <a:lnTo>
                    <a:pt x="40" y="998"/>
                  </a:lnTo>
                  <a:lnTo>
                    <a:pt x="40" y="825"/>
                  </a:lnTo>
                  <a:lnTo>
                    <a:pt x="72" y="661"/>
                  </a:lnTo>
                  <a:lnTo>
                    <a:pt x="100" y="552"/>
                  </a:lnTo>
                  <a:lnTo>
                    <a:pt x="168" y="424"/>
                  </a:lnTo>
                  <a:lnTo>
                    <a:pt x="168" y="260"/>
                  </a:lnTo>
                  <a:lnTo>
                    <a:pt x="132" y="137"/>
                  </a:lnTo>
                  <a:lnTo>
                    <a:pt x="96" y="55"/>
                  </a:lnTo>
                  <a:lnTo>
                    <a:pt x="112"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56" name="Freeform 12"/>
            <p:cNvSpPr>
              <a:spLocks/>
            </p:cNvSpPr>
            <p:nvPr/>
          </p:nvSpPr>
          <p:spPr bwMode="auto">
            <a:xfrm>
              <a:off x="3987" y="1203"/>
              <a:ext cx="163" cy="1184"/>
            </a:xfrm>
            <a:custGeom>
              <a:avLst/>
              <a:gdLst/>
              <a:ahLst/>
              <a:cxnLst>
                <a:cxn ang="0">
                  <a:pos x="68" y="0"/>
                </a:cxn>
                <a:cxn ang="0">
                  <a:pos x="108" y="50"/>
                </a:cxn>
                <a:cxn ang="0">
                  <a:pos x="128" y="132"/>
                </a:cxn>
                <a:cxn ang="0">
                  <a:pos x="132" y="296"/>
                </a:cxn>
                <a:cxn ang="0">
                  <a:pos x="116" y="505"/>
                </a:cxn>
                <a:cxn ang="0">
                  <a:pos x="120" y="724"/>
                </a:cxn>
                <a:cxn ang="0">
                  <a:pos x="128" y="870"/>
                </a:cxn>
                <a:cxn ang="0">
                  <a:pos x="163" y="1006"/>
                </a:cxn>
                <a:cxn ang="0">
                  <a:pos x="156" y="1088"/>
                </a:cxn>
                <a:cxn ang="0">
                  <a:pos x="84" y="1175"/>
                </a:cxn>
                <a:cxn ang="0">
                  <a:pos x="20" y="1184"/>
                </a:cxn>
                <a:cxn ang="0">
                  <a:pos x="0" y="1148"/>
                </a:cxn>
                <a:cxn ang="0">
                  <a:pos x="24" y="1134"/>
                </a:cxn>
                <a:cxn ang="0">
                  <a:pos x="60" y="1134"/>
                </a:cxn>
                <a:cxn ang="0">
                  <a:pos x="108" y="1107"/>
                </a:cxn>
                <a:cxn ang="0">
                  <a:pos x="120" y="1020"/>
                </a:cxn>
                <a:cxn ang="0">
                  <a:pos x="104" y="965"/>
                </a:cxn>
                <a:cxn ang="0">
                  <a:pos x="56" y="952"/>
                </a:cxn>
                <a:cxn ang="0">
                  <a:pos x="56" y="861"/>
                </a:cxn>
                <a:cxn ang="0">
                  <a:pos x="84" y="792"/>
                </a:cxn>
                <a:cxn ang="0">
                  <a:pos x="80" y="597"/>
                </a:cxn>
                <a:cxn ang="0">
                  <a:pos x="80" y="433"/>
                </a:cxn>
                <a:cxn ang="0">
                  <a:pos x="80" y="314"/>
                </a:cxn>
                <a:cxn ang="0">
                  <a:pos x="60" y="200"/>
                </a:cxn>
                <a:cxn ang="0">
                  <a:pos x="24" y="82"/>
                </a:cxn>
                <a:cxn ang="0">
                  <a:pos x="44" y="41"/>
                </a:cxn>
                <a:cxn ang="0">
                  <a:pos x="68" y="0"/>
                </a:cxn>
              </a:cxnLst>
              <a:rect l="0" t="0" r="r" b="b"/>
              <a:pathLst>
                <a:path w="163" h="1184">
                  <a:moveTo>
                    <a:pt x="68" y="0"/>
                  </a:moveTo>
                  <a:lnTo>
                    <a:pt x="108" y="50"/>
                  </a:lnTo>
                  <a:lnTo>
                    <a:pt x="128" y="132"/>
                  </a:lnTo>
                  <a:lnTo>
                    <a:pt x="132" y="296"/>
                  </a:lnTo>
                  <a:lnTo>
                    <a:pt x="116" y="505"/>
                  </a:lnTo>
                  <a:lnTo>
                    <a:pt x="120" y="724"/>
                  </a:lnTo>
                  <a:lnTo>
                    <a:pt x="128" y="870"/>
                  </a:lnTo>
                  <a:lnTo>
                    <a:pt x="163" y="1006"/>
                  </a:lnTo>
                  <a:lnTo>
                    <a:pt x="156" y="1088"/>
                  </a:lnTo>
                  <a:lnTo>
                    <a:pt x="84" y="1175"/>
                  </a:lnTo>
                  <a:lnTo>
                    <a:pt x="20" y="1184"/>
                  </a:lnTo>
                  <a:lnTo>
                    <a:pt x="0" y="1148"/>
                  </a:lnTo>
                  <a:lnTo>
                    <a:pt x="24" y="1134"/>
                  </a:lnTo>
                  <a:lnTo>
                    <a:pt x="60" y="1134"/>
                  </a:lnTo>
                  <a:lnTo>
                    <a:pt x="108" y="1107"/>
                  </a:lnTo>
                  <a:lnTo>
                    <a:pt x="120" y="1020"/>
                  </a:lnTo>
                  <a:lnTo>
                    <a:pt x="104" y="965"/>
                  </a:lnTo>
                  <a:lnTo>
                    <a:pt x="56" y="952"/>
                  </a:lnTo>
                  <a:lnTo>
                    <a:pt x="56" y="861"/>
                  </a:lnTo>
                  <a:lnTo>
                    <a:pt x="84" y="792"/>
                  </a:lnTo>
                  <a:lnTo>
                    <a:pt x="80" y="597"/>
                  </a:lnTo>
                  <a:lnTo>
                    <a:pt x="80" y="433"/>
                  </a:lnTo>
                  <a:lnTo>
                    <a:pt x="80" y="314"/>
                  </a:lnTo>
                  <a:lnTo>
                    <a:pt x="60" y="200"/>
                  </a:lnTo>
                  <a:lnTo>
                    <a:pt x="24" y="82"/>
                  </a:lnTo>
                  <a:lnTo>
                    <a:pt x="44" y="41"/>
                  </a:lnTo>
                  <a:lnTo>
                    <a:pt x="6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additive="base">
                                        <p:cTn id="7" dur="2000" fill="hold"/>
                                        <p:tgtEl>
                                          <p:spTgt spid="6150"/>
                                        </p:tgtEl>
                                        <p:attrNameLst>
                                          <p:attrName>ppt_x</p:attrName>
                                        </p:attrNameLst>
                                      </p:cBhvr>
                                      <p:tavLst>
                                        <p:tav tm="0">
                                          <p:val>
                                            <p:strVal val="1+#ppt_w/2"/>
                                          </p:val>
                                        </p:tav>
                                        <p:tav tm="100000">
                                          <p:val>
                                            <p:strVal val="#ppt_x"/>
                                          </p:val>
                                        </p:tav>
                                      </p:tavLst>
                                    </p:anim>
                                    <p:anim calcmode="lin" valueType="num">
                                      <p:cBhvr additive="base">
                                        <p:cTn id="8" dur="2000" fill="hold"/>
                                        <p:tgtEl>
                                          <p:spTgt spid="61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aseline="0" smtClean="0">
                <a:latin typeface="Calibri"/>
              </a:rPr>
              <a:t>HR is very complicated – particularly in the health sector</a:t>
            </a:r>
          </a:p>
        </p:txBody>
      </p:sp>
      <p:sp>
        <p:nvSpPr>
          <p:cNvPr id="3" name="Text Placeholder 2"/>
          <p:cNvSpPr>
            <a:spLocks noGrp="1"/>
          </p:cNvSpPr>
          <p:nvPr>
            <p:ph type="body" idx="1"/>
          </p:nvPr>
        </p:nvSpPr>
        <p:spPr/>
        <p:txBody>
          <a:bodyPr/>
          <a:lstStyle/>
          <a:p>
            <a:endParaRPr lang="en-GB" dirty="0"/>
          </a:p>
        </p:txBody>
      </p:sp>
      <p:pic>
        <p:nvPicPr>
          <p:cNvPr id="5" name="Picture 3" descr="C:\Users\martinea\AppData\Local\Microsoft\Windows\Temporary Internet Files\Content.IE5\VYOQTLZ1\MCj00787270000[1].wmf"/>
          <p:cNvPicPr>
            <a:picLocks noChangeAspect="1" noChangeArrowheads="1"/>
          </p:cNvPicPr>
          <p:nvPr/>
        </p:nvPicPr>
        <p:blipFill>
          <a:blip r:embed="rId3" cstate="print"/>
          <a:srcRect/>
          <a:stretch>
            <a:fillRect/>
          </a:stretch>
        </p:blipFill>
        <p:spPr bwMode="auto">
          <a:xfrm>
            <a:off x="2209800" y="2133600"/>
            <a:ext cx="4970536" cy="3429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aseline="0" dirty="0" smtClean="0">
                <a:latin typeface="Calibri"/>
              </a:rPr>
              <a:t>Yet we need to be able to analyse  </a:t>
            </a:r>
            <a:r>
              <a:rPr lang="en-GB" dirty="0" smtClean="0">
                <a:latin typeface="Calibri"/>
              </a:rPr>
              <a:t>problems and develop strategies</a:t>
            </a:r>
            <a:endParaRPr lang="en-GB" baseline="0" dirty="0" smtClean="0">
              <a:latin typeface="Calibri"/>
            </a:endParaRPr>
          </a:p>
        </p:txBody>
      </p:sp>
      <p:sp>
        <p:nvSpPr>
          <p:cNvPr id="3" name="Text Placeholder 2"/>
          <p:cNvSpPr>
            <a:spLocks noGrp="1"/>
          </p:cNvSpPr>
          <p:nvPr>
            <p:ph type="body" idx="1"/>
          </p:nvPr>
        </p:nvSpPr>
        <p:spPr/>
        <p:txBody>
          <a:bodyPr/>
          <a:lstStyle/>
          <a:p>
            <a:endParaRPr lang="en-GB" dirty="0"/>
          </a:p>
        </p:txBody>
      </p:sp>
      <p:grpSp>
        <p:nvGrpSpPr>
          <p:cNvPr id="1029" name="Group 5"/>
          <p:cNvGrpSpPr>
            <a:grpSpLocks noChangeAspect="1"/>
          </p:cNvGrpSpPr>
          <p:nvPr/>
        </p:nvGrpSpPr>
        <p:grpSpPr bwMode="auto">
          <a:xfrm flipH="1">
            <a:off x="2057400" y="1981200"/>
            <a:ext cx="3941763" cy="3927475"/>
            <a:chOff x="1872" y="1104"/>
            <a:chExt cx="2483" cy="2474"/>
          </a:xfrm>
        </p:grpSpPr>
        <p:sp>
          <p:nvSpPr>
            <p:cNvPr id="1028" name="AutoShape 4"/>
            <p:cNvSpPr>
              <a:spLocks noChangeAspect="1" noChangeArrowheads="1" noTextEdit="1"/>
            </p:cNvSpPr>
            <p:nvPr/>
          </p:nvSpPr>
          <p:spPr bwMode="auto">
            <a:xfrm>
              <a:off x="1872" y="1104"/>
              <a:ext cx="2483" cy="24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30" name="Freeform 6"/>
            <p:cNvSpPr>
              <a:spLocks/>
            </p:cNvSpPr>
            <p:nvPr/>
          </p:nvSpPr>
          <p:spPr bwMode="auto">
            <a:xfrm>
              <a:off x="2642" y="1824"/>
              <a:ext cx="482" cy="713"/>
            </a:xfrm>
            <a:custGeom>
              <a:avLst/>
              <a:gdLst/>
              <a:ahLst/>
              <a:cxnLst>
                <a:cxn ang="0">
                  <a:pos x="164" y="190"/>
                </a:cxn>
                <a:cxn ang="0">
                  <a:pos x="138" y="135"/>
                </a:cxn>
                <a:cxn ang="0">
                  <a:pos x="147" y="41"/>
                </a:cxn>
                <a:cxn ang="0">
                  <a:pos x="208" y="0"/>
                </a:cxn>
                <a:cxn ang="0">
                  <a:pos x="272" y="8"/>
                </a:cxn>
                <a:cxn ang="0">
                  <a:pos x="320" y="69"/>
                </a:cxn>
                <a:cxn ang="0">
                  <a:pos x="326" y="144"/>
                </a:cxn>
                <a:cxn ang="0">
                  <a:pos x="280" y="196"/>
                </a:cxn>
                <a:cxn ang="0">
                  <a:pos x="274" y="273"/>
                </a:cxn>
                <a:cxn ang="0">
                  <a:pos x="318" y="439"/>
                </a:cxn>
                <a:cxn ang="0">
                  <a:pos x="357" y="496"/>
                </a:cxn>
                <a:cxn ang="0">
                  <a:pos x="445" y="524"/>
                </a:cxn>
                <a:cxn ang="0">
                  <a:pos x="482" y="590"/>
                </a:cxn>
                <a:cxn ang="0">
                  <a:pos x="458" y="658"/>
                </a:cxn>
                <a:cxn ang="0">
                  <a:pos x="342" y="704"/>
                </a:cxn>
                <a:cxn ang="0">
                  <a:pos x="169" y="713"/>
                </a:cxn>
                <a:cxn ang="0">
                  <a:pos x="31" y="660"/>
                </a:cxn>
                <a:cxn ang="0">
                  <a:pos x="0" y="579"/>
                </a:cxn>
                <a:cxn ang="0">
                  <a:pos x="37" y="533"/>
                </a:cxn>
                <a:cxn ang="0">
                  <a:pos x="92" y="503"/>
                </a:cxn>
                <a:cxn ang="0">
                  <a:pos x="147" y="457"/>
                </a:cxn>
                <a:cxn ang="0">
                  <a:pos x="184" y="378"/>
                </a:cxn>
                <a:cxn ang="0">
                  <a:pos x="153" y="472"/>
                </a:cxn>
                <a:cxn ang="0">
                  <a:pos x="85" y="533"/>
                </a:cxn>
                <a:cxn ang="0">
                  <a:pos x="55" y="581"/>
                </a:cxn>
                <a:cxn ang="0">
                  <a:pos x="92" y="660"/>
                </a:cxn>
                <a:cxn ang="0">
                  <a:pos x="193" y="688"/>
                </a:cxn>
                <a:cxn ang="0">
                  <a:pos x="383" y="682"/>
                </a:cxn>
                <a:cxn ang="0">
                  <a:pos x="445" y="634"/>
                </a:cxn>
                <a:cxn ang="0">
                  <a:pos x="454" y="573"/>
                </a:cxn>
                <a:cxn ang="0">
                  <a:pos x="418" y="588"/>
                </a:cxn>
                <a:cxn ang="0">
                  <a:pos x="329" y="614"/>
                </a:cxn>
                <a:cxn ang="0">
                  <a:pos x="226" y="603"/>
                </a:cxn>
                <a:cxn ang="0">
                  <a:pos x="390" y="581"/>
                </a:cxn>
                <a:cxn ang="0">
                  <a:pos x="414" y="540"/>
                </a:cxn>
                <a:cxn ang="0">
                  <a:pos x="329" y="500"/>
                </a:cxn>
                <a:cxn ang="0">
                  <a:pos x="280" y="387"/>
                </a:cxn>
                <a:cxn ang="0">
                  <a:pos x="250" y="258"/>
                </a:cxn>
                <a:cxn ang="0">
                  <a:pos x="217" y="205"/>
                </a:cxn>
                <a:cxn ang="0">
                  <a:pos x="243" y="166"/>
                </a:cxn>
                <a:cxn ang="0">
                  <a:pos x="280" y="118"/>
                </a:cxn>
                <a:cxn ang="0">
                  <a:pos x="272" y="54"/>
                </a:cxn>
                <a:cxn ang="0">
                  <a:pos x="234" y="24"/>
                </a:cxn>
                <a:cxn ang="0">
                  <a:pos x="180" y="30"/>
                </a:cxn>
                <a:cxn ang="0">
                  <a:pos x="153" y="80"/>
                </a:cxn>
                <a:cxn ang="0">
                  <a:pos x="169" y="150"/>
                </a:cxn>
                <a:cxn ang="0">
                  <a:pos x="210" y="166"/>
                </a:cxn>
                <a:cxn ang="0">
                  <a:pos x="219" y="212"/>
                </a:cxn>
                <a:cxn ang="0">
                  <a:pos x="226" y="406"/>
                </a:cxn>
                <a:cxn ang="0">
                  <a:pos x="195" y="524"/>
                </a:cxn>
                <a:cxn ang="0">
                  <a:pos x="138" y="551"/>
                </a:cxn>
                <a:cxn ang="0">
                  <a:pos x="169" y="472"/>
                </a:cxn>
                <a:cxn ang="0">
                  <a:pos x="184" y="371"/>
                </a:cxn>
              </a:cxnLst>
              <a:rect l="0" t="0" r="r" b="b"/>
              <a:pathLst>
                <a:path w="482" h="713">
                  <a:moveTo>
                    <a:pt x="184" y="203"/>
                  </a:moveTo>
                  <a:lnTo>
                    <a:pt x="164" y="190"/>
                  </a:lnTo>
                  <a:lnTo>
                    <a:pt x="149" y="164"/>
                  </a:lnTo>
                  <a:lnTo>
                    <a:pt x="138" y="135"/>
                  </a:lnTo>
                  <a:lnTo>
                    <a:pt x="134" y="94"/>
                  </a:lnTo>
                  <a:lnTo>
                    <a:pt x="147" y="41"/>
                  </a:lnTo>
                  <a:lnTo>
                    <a:pt x="171" y="15"/>
                  </a:lnTo>
                  <a:lnTo>
                    <a:pt x="208" y="0"/>
                  </a:lnTo>
                  <a:lnTo>
                    <a:pt x="243" y="0"/>
                  </a:lnTo>
                  <a:lnTo>
                    <a:pt x="272" y="8"/>
                  </a:lnTo>
                  <a:lnTo>
                    <a:pt x="305" y="26"/>
                  </a:lnTo>
                  <a:lnTo>
                    <a:pt x="320" y="69"/>
                  </a:lnTo>
                  <a:lnTo>
                    <a:pt x="329" y="102"/>
                  </a:lnTo>
                  <a:lnTo>
                    <a:pt x="326" y="144"/>
                  </a:lnTo>
                  <a:lnTo>
                    <a:pt x="313" y="172"/>
                  </a:lnTo>
                  <a:lnTo>
                    <a:pt x="280" y="196"/>
                  </a:lnTo>
                  <a:lnTo>
                    <a:pt x="272" y="203"/>
                  </a:lnTo>
                  <a:lnTo>
                    <a:pt x="274" y="273"/>
                  </a:lnTo>
                  <a:lnTo>
                    <a:pt x="289" y="354"/>
                  </a:lnTo>
                  <a:lnTo>
                    <a:pt x="318" y="439"/>
                  </a:lnTo>
                  <a:lnTo>
                    <a:pt x="335" y="472"/>
                  </a:lnTo>
                  <a:lnTo>
                    <a:pt x="357" y="496"/>
                  </a:lnTo>
                  <a:lnTo>
                    <a:pt x="408" y="509"/>
                  </a:lnTo>
                  <a:lnTo>
                    <a:pt x="445" y="524"/>
                  </a:lnTo>
                  <a:lnTo>
                    <a:pt x="473" y="551"/>
                  </a:lnTo>
                  <a:lnTo>
                    <a:pt x="482" y="590"/>
                  </a:lnTo>
                  <a:lnTo>
                    <a:pt x="478" y="627"/>
                  </a:lnTo>
                  <a:lnTo>
                    <a:pt x="458" y="658"/>
                  </a:lnTo>
                  <a:lnTo>
                    <a:pt x="408" y="688"/>
                  </a:lnTo>
                  <a:lnTo>
                    <a:pt x="342" y="704"/>
                  </a:lnTo>
                  <a:lnTo>
                    <a:pt x="274" y="713"/>
                  </a:lnTo>
                  <a:lnTo>
                    <a:pt x="169" y="713"/>
                  </a:lnTo>
                  <a:lnTo>
                    <a:pt x="94" y="697"/>
                  </a:lnTo>
                  <a:lnTo>
                    <a:pt x="31" y="660"/>
                  </a:lnTo>
                  <a:lnTo>
                    <a:pt x="0" y="618"/>
                  </a:lnTo>
                  <a:lnTo>
                    <a:pt x="0" y="579"/>
                  </a:lnTo>
                  <a:lnTo>
                    <a:pt x="15" y="551"/>
                  </a:lnTo>
                  <a:lnTo>
                    <a:pt x="37" y="533"/>
                  </a:lnTo>
                  <a:lnTo>
                    <a:pt x="59" y="520"/>
                  </a:lnTo>
                  <a:lnTo>
                    <a:pt x="92" y="503"/>
                  </a:lnTo>
                  <a:lnTo>
                    <a:pt x="125" y="487"/>
                  </a:lnTo>
                  <a:lnTo>
                    <a:pt x="147" y="457"/>
                  </a:lnTo>
                  <a:lnTo>
                    <a:pt x="164" y="417"/>
                  </a:lnTo>
                  <a:lnTo>
                    <a:pt x="184" y="378"/>
                  </a:lnTo>
                  <a:lnTo>
                    <a:pt x="180" y="433"/>
                  </a:lnTo>
                  <a:lnTo>
                    <a:pt x="153" y="472"/>
                  </a:lnTo>
                  <a:lnTo>
                    <a:pt x="123" y="516"/>
                  </a:lnTo>
                  <a:lnTo>
                    <a:pt x="85" y="533"/>
                  </a:lnTo>
                  <a:lnTo>
                    <a:pt x="64" y="551"/>
                  </a:lnTo>
                  <a:lnTo>
                    <a:pt x="55" y="581"/>
                  </a:lnTo>
                  <a:lnTo>
                    <a:pt x="64" y="629"/>
                  </a:lnTo>
                  <a:lnTo>
                    <a:pt x="92" y="660"/>
                  </a:lnTo>
                  <a:lnTo>
                    <a:pt x="123" y="675"/>
                  </a:lnTo>
                  <a:lnTo>
                    <a:pt x="193" y="688"/>
                  </a:lnTo>
                  <a:lnTo>
                    <a:pt x="287" y="688"/>
                  </a:lnTo>
                  <a:lnTo>
                    <a:pt x="383" y="682"/>
                  </a:lnTo>
                  <a:lnTo>
                    <a:pt x="427" y="653"/>
                  </a:lnTo>
                  <a:lnTo>
                    <a:pt x="445" y="634"/>
                  </a:lnTo>
                  <a:lnTo>
                    <a:pt x="454" y="605"/>
                  </a:lnTo>
                  <a:lnTo>
                    <a:pt x="454" y="573"/>
                  </a:lnTo>
                  <a:lnTo>
                    <a:pt x="445" y="564"/>
                  </a:lnTo>
                  <a:lnTo>
                    <a:pt x="418" y="588"/>
                  </a:lnTo>
                  <a:lnTo>
                    <a:pt x="381" y="610"/>
                  </a:lnTo>
                  <a:lnTo>
                    <a:pt x="329" y="614"/>
                  </a:lnTo>
                  <a:lnTo>
                    <a:pt x="243" y="614"/>
                  </a:lnTo>
                  <a:lnTo>
                    <a:pt x="226" y="603"/>
                  </a:lnTo>
                  <a:lnTo>
                    <a:pt x="348" y="603"/>
                  </a:lnTo>
                  <a:lnTo>
                    <a:pt x="390" y="581"/>
                  </a:lnTo>
                  <a:lnTo>
                    <a:pt x="414" y="555"/>
                  </a:lnTo>
                  <a:lnTo>
                    <a:pt x="414" y="540"/>
                  </a:lnTo>
                  <a:lnTo>
                    <a:pt x="359" y="527"/>
                  </a:lnTo>
                  <a:lnTo>
                    <a:pt x="329" y="500"/>
                  </a:lnTo>
                  <a:lnTo>
                    <a:pt x="302" y="446"/>
                  </a:lnTo>
                  <a:lnTo>
                    <a:pt x="280" y="387"/>
                  </a:lnTo>
                  <a:lnTo>
                    <a:pt x="263" y="314"/>
                  </a:lnTo>
                  <a:lnTo>
                    <a:pt x="250" y="258"/>
                  </a:lnTo>
                  <a:lnTo>
                    <a:pt x="248" y="205"/>
                  </a:lnTo>
                  <a:lnTo>
                    <a:pt x="217" y="205"/>
                  </a:lnTo>
                  <a:lnTo>
                    <a:pt x="219" y="172"/>
                  </a:lnTo>
                  <a:lnTo>
                    <a:pt x="243" y="166"/>
                  </a:lnTo>
                  <a:lnTo>
                    <a:pt x="272" y="148"/>
                  </a:lnTo>
                  <a:lnTo>
                    <a:pt x="280" y="118"/>
                  </a:lnTo>
                  <a:lnTo>
                    <a:pt x="278" y="89"/>
                  </a:lnTo>
                  <a:lnTo>
                    <a:pt x="272" y="54"/>
                  </a:lnTo>
                  <a:lnTo>
                    <a:pt x="259" y="39"/>
                  </a:lnTo>
                  <a:lnTo>
                    <a:pt x="234" y="24"/>
                  </a:lnTo>
                  <a:lnTo>
                    <a:pt x="208" y="15"/>
                  </a:lnTo>
                  <a:lnTo>
                    <a:pt x="180" y="30"/>
                  </a:lnTo>
                  <a:lnTo>
                    <a:pt x="164" y="54"/>
                  </a:lnTo>
                  <a:lnTo>
                    <a:pt x="153" y="80"/>
                  </a:lnTo>
                  <a:lnTo>
                    <a:pt x="156" y="111"/>
                  </a:lnTo>
                  <a:lnTo>
                    <a:pt x="169" y="150"/>
                  </a:lnTo>
                  <a:lnTo>
                    <a:pt x="195" y="166"/>
                  </a:lnTo>
                  <a:lnTo>
                    <a:pt x="210" y="166"/>
                  </a:lnTo>
                  <a:lnTo>
                    <a:pt x="223" y="174"/>
                  </a:lnTo>
                  <a:lnTo>
                    <a:pt x="219" y="212"/>
                  </a:lnTo>
                  <a:lnTo>
                    <a:pt x="223" y="347"/>
                  </a:lnTo>
                  <a:lnTo>
                    <a:pt x="226" y="406"/>
                  </a:lnTo>
                  <a:lnTo>
                    <a:pt x="219" y="470"/>
                  </a:lnTo>
                  <a:lnTo>
                    <a:pt x="195" y="524"/>
                  </a:lnTo>
                  <a:lnTo>
                    <a:pt x="162" y="555"/>
                  </a:lnTo>
                  <a:lnTo>
                    <a:pt x="138" y="551"/>
                  </a:lnTo>
                  <a:lnTo>
                    <a:pt x="156" y="509"/>
                  </a:lnTo>
                  <a:lnTo>
                    <a:pt x="169" y="472"/>
                  </a:lnTo>
                  <a:lnTo>
                    <a:pt x="180" y="454"/>
                  </a:lnTo>
                  <a:lnTo>
                    <a:pt x="184" y="371"/>
                  </a:lnTo>
                  <a:lnTo>
                    <a:pt x="184" y="20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p:nvSpPr>
          <p:spPr bwMode="auto">
            <a:xfrm>
              <a:off x="1985" y="2396"/>
              <a:ext cx="483" cy="716"/>
            </a:xfrm>
            <a:custGeom>
              <a:avLst/>
              <a:gdLst/>
              <a:ahLst/>
              <a:cxnLst>
                <a:cxn ang="0">
                  <a:pos x="164" y="191"/>
                </a:cxn>
                <a:cxn ang="0">
                  <a:pos x="137" y="136"/>
                </a:cxn>
                <a:cxn ang="0">
                  <a:pos x="146" y="42"/>
                </a:cxn>
                <a:cxn ang="0">
                  <a:pos x="209" y="0"/>
                </a:cxn>
                <a:cxn ang="0">
                  <a:pos x="271" y="9"/>
                </a:cxn>
                <a:cxn ang="0">
                  <a:pos x="321" y="70"/>
                </a:cxn>
                <a:cxn ang="0">
                  <a:pos x="325" y="145"/>
                </a:cxn>
                <a:cxn ang="0">
                  <a:pos x="282" y="197"/>
                </a:cxn>
                <a:cxn ang="0">
                  <a:pos x="273" y="276"/>
                </a:cxn>
                <a:cxn ang="0">
                  <a:pos x="319" y="440"/>
                </a:cxn>
                <a:cxn ang="0">
                  <a:pos x="358" y="499"/>
                </a:cxn>
                <a:cxn ang="0">
                  <a:pos x="445" y="528"/>
                </a:cxn>
                <a:cxn ang="0">
                  <a:pos x="483" y="593"/>
                </a:cxn>
                <a:cxn ang="0">
                  <a:pos x="459" y="661"/>
                </a:cxn>
                <a:cxn ang="0">
                  <a:pos x="341" y="707"/>
                </a:cxn>
                <a:cxn ang="0">
                  <a:pos x="170" y="716"/>
                </a:cxn>
                <a:cxn ang="0">
                  <a:pos x="30" y="664"/>
                </a:cxn>
                <a:cxn ang="0">
                  <a:pos x="0" y="583"/>
                </a:cxn>
                <a:cxn ang="0">
                  <a:pos x="37" y="534"/>
                </a:cxn>
                <a:cxn ang="0">
                  <a:pos x="91" y="506"/>
                </a:cxn>
                <a:cxn ang="0">
                  <a:pos x="146" y="460"/>
                </a:cxn>
                <a:cxn ang="0">
                  <a:pos x="185" y="381"/>
                </a:cxn>
                <a:cxn ang="0">
                  <a:pos x="153" y="475"/>
                </a:cxn>
                <a:cxn ang="0">
                  <a:pos x="85" y="534"/>
                </a:cxn>
                <a:cxn ang="0">
                  <a:pos x="54" y="585"/>
                </a:cxn>
                <a:cxn ang="0">
                  <a:pos x="91" y="664"/>
                </a:cxn>
                <a:cxn ang="0">
                  <a:pos x="192" y="692"/>
                </a:cxn>
                <a:cxn ang="0">
                  <a:pos x="384" y="685"/>
                </a:cxn>
                <a:cxn ang="0">
                  <a:pos x="445" y="637"/>
                </a:cxn>
                <a:cxn ang="0">
                  <a:pos x="454" y="574"/>
                </a:cxn>
                <a:cxn ang="0">
                  <a:pos x="419" y="591"/>
                </a:cxn>
                <a:cxn ang="0">
                  <a:pos x="330" y="615"/>
                </a:cxn>
                <a:cxn ang="0">
                  <a:pos x="227" y="607"/>
                </a:cxn>
                <a:cxn ang="0">
                  <a:pos x="391" y="585"/>
                </a:cxn>
                <a:cxn ang="0">
                  <a:pos x="415" y="543"/>
                </a:cxn>
                <a:cxn ang="0">
                  <a:pos x="330" y="504"/>
                </a:cxn>
                <a:cxn ang="0">
                  <a:pos x="282" y="388"/>
                </a:cxn>
                <a:cxn ang="0">
                  <a:pos x="251" y="261"/>
                </a:cxn>
                <a:cxn ang="0">
                  <a:pos x="216" y="208"/>
                </a:cxn>
                <a:cxn ang="0">
                  <a:pos x="242" y="169"/>
                </a:cxn>
                <a:cxn ang="0">
                  <a:pos x="282" y="118"/>
                </a:cxn>
                <a:cxn ang="0">
                  <a:pos x="271" y="55"/>
                </a:cxn>
                <a:cxn ang="0">
                  <a:pos x="236" y="24"/>
                </a:cxn>
                <a:cxn ang="0">
                  <a:pos x="179" y="31"/>
                </a:cxn>
                <a:cxn ang="0">
                  <a:pos x="153" y="81"/>
                </a:cxn>
                <a:cxn ang="0">
                  <a:pos x="170" y="151"/>
                </a:cxn>
                <a:cxn ang="0">
                  <a:pos x="212" y="169"/>
                </a:cxn>
                <a:cxn ang="0">
                  <a:pos x="218" y="212"/>
                </a:cxn>
                <a:cxn ang="0">
                  <a:pos x="227" y="410"/>
                </a:cxn>
                <a:cxn ang="0">
                  <a:pos x="196" y="528"/>
                </a:cxn>
                <a:cxn ang="0">
                  <a:pos x="137" y="554"/>
                </a:cxn>
                <a:cxn ang="0">
                  <a:pos x="170" y="475"/>
                </a:cxn>
                <a:cxn ang="0">
                  <a:pos x="185" y="372"/>
                </a:cxn>
              </a:cxnLst>
              <a:rect l="0" t="0" r="r" b="b"/>
              <a:pathLst>
                <a:path w="483" h="716">
                  <a:moveTo>
                    <a:pt x="185" y="204"/>
                  </a:moveTo>
                  <a:lnTo>
                    <a:pt x="164" y="191"/>
                  </a:lnTo>
                  <a:lnTo>
                    <a:pt x="148" y="164"/>
                  </a:lnTo>
                  <a:lnTo>
                    <a:pt x="137" y="136"/>
                  </a:lnTo>
                  <a:lnTo>
                    <a:pt x="133" y="94"/>
                  </a:lnTo>
                  <a:lnTo>
                    <a:pt x="146" y="42"/>
                  </a:lnTo>
                  <a:lnTo>
                    <a:pt x="172" y="15"/>
                  </a:lnTo>
                  <a:lnTo>
                    <a:pt x="209" y="0"/>
                  </a:lnTo>
                  <a:lnTo>
                    <a:pt x="242" y="0"/>
                  </a:lnTo>
                  <a:lnTo>
                    <a:pt x="271" y="9"/>
                  </a:lnTo>
                  <a:lnTo>
                    <a:pt x="306" y="26"/>
                  </a:lnTo>
                  <a:lnTo>
                    <a:pt x="321" y="70"/>
                  </a:lnTo>
                  <a:lnTo>
                    <a:pt x="330" y="103"/>
                  </a:lnTo>
                  <a:lnTo>
                    <a:pt x="325" y="145"/>
                  </a:lnTo>
                  <a:lnTo>
                    <a:pt x="312" y="173"/>
                  </a:lnTo>
                  <a:lnTo>
                    <a:pt x="282" y="197"/>
                  </a:lnTo>
                  <a:lnTo>
                    <a:pt x="271" y="204"/>
                  </a:lnTo>
                  <a:lnTo>
                    <a:pt x="273" y="276"/>
                  </a:lnTo>
                  <a:lnTo>
                    <a:pt x="290" y="357"/>
                  </a:lnTo>
                  <a:lnTo>
                    <a:pt x="319" y="440"/>
                  </a:lnTo>
                  <a:lnTo>
                    <a:pt x="336" y="475"/>
                  </a:lnTo>
                  <a:lnTo>
                    <a:pt x="358" y="499"/>
                  </a:lnTo>
                  <a:lnTo>
                    <a:pt x="406" y="512"/>
                  </a:lnTo>
                  <a:lnTo>
                    <a:pt x="445" y="528"/>
                  </a:lnTo>
                  <a:lnTo>
                    <a:pt x="474" y="554"/>
                  </a:lnTo>
                  <a:lnTo>
                    <a:pt x="483" y="593"/>
                  </a:lnTo>
                  <a:lnTo>
                    <a:pt x="478" y="629"/>
                  </a:lnTo>
                  <a:lnTo>
                    <a:pt x="459" y="661"/>
                  </a:lnTo>
                  <a:lnTo>
                    <a:pt x="406" y="692"/>
                  </a:lnTo>
                  <a:lnTo>
                    <a:pt x="341" y="707"/>
                  </a:lnTo>
                  <a:lnTo>
                    <a:pt x="273" y="716"/>
                  </a:lnTo>
                  <a:lnTo>
                    <a:pt x="170" y="716"/>
                  </a:lnTo>
                  <a:lnTo>
                    <a:pt x="94" y="701"/>
                  </a:lnTo>
                  <a:lnTo>
                    <a:pt x="30" y="664"/>
                  </a:lnTo>
                  <a:lnTo>
                    <a:pt x="0" y="622"/>
                  </a:lnTo>
                  <a:lnTo>
                    <a:pt x="0" y="583"/>
                  </a:lnTo>
                  <a:lnTo>
                    <a:pt x="15" y="554"/>
                  </a:lnTo>
                  <a:lnTo>
                    <a:pt x="37" y="534"/>
                  </a:lnTo>
                  <a:lnTo>
                    <a:pt x="59" y="521"/>
                  </a:lnTo>
                  <a:lnTo>
                    <a:pt x="91" y="506"/>
                  </a:lnTo>
                  <a:lnTo>
                    <a:pt x="124" y="491"/>
                  </a:lnTo>
                  <a:lnTo>
                    <a:pt x="146" y="460"/>
                  </a:lnTo>
                  <a:lnTo>
                    <a:pt x="164" y="420"/>
                  </a:lnTo>
                  <a:lnTo>
                    <a:pt x="185" y="381"/>
                  </a:lnTo>
                  <a:lnTo>
                    <a:pt x="179" y="436"/>
                  </a:lnTo>
                  <a:lnTo>
                    <a:pt x="153" y="475"/>
                  </a:lnTo>
                  <a:lnTo>
                    <a:pt x="122" y="519"/>
                  </a:lnTo>
                  <a:lnTo>
                    <a:pt x="85" y="534"/>
                  </a:lnTo>
                  <a:lnTo>
                    <a:pt x="63" y="554"/>
                  </a:lnTo>
                  <a:lnTo>
                    <a:pt x="54" y="585"/>
                  </a:lnTo>
                  <a:lnTo>
                    <a:pt x="63" y="633"/>
                  </a:lnTo>
                  <a:lnTo>
                    <a:pt x="91" y="664"/>
                  </a:lnTo>
                  <a:lnTo>
                    <a:pt x="122" y="679"/>
                  </a:lnTo>
                  <a:lnTo>
                    <a:pt x="192" y="692"/>
                  </a:lnTo>
                  <a:lnTo>
                    <a:pt x="286" y="692"/>
                  </a:lnTo>
                  <a:lnTo>
                    <a:pt x="384" y="685"/>
                  </a:lnTo>
                  <a:lnTo>
                    <a:pt x="428" y="655"/>
                  </a:lnTo>
                  <a:lnTo>
                    <a:pt x="445" y="637"/>
                  </a:lnTo>
                  <a:lnTo>
                    <a:pt x="454" y="609"/>
                  </a:lnTo>
                  <a:lnTo>
                    <a:pt x="454" y="574"/>
                  </a:lnTo>
                  <a:lnTo>
                    <a:pt x="445" y="567"/>
                  </a:lnTo>
                  <a:lnTo>
                    <a:pt x="419" y="591"/>
                  </a:lnTo>
                  <a:lnTo>
                    <a:pt x="380" y="613"/>
                  </a:lnTo>
                  <a:lnTo>
                    <a:pt x="330" y="615"/>
                  </a:lnTo>
                  <a:lnTo>
                    <a:pt x="242" y="615"/>
                  </a:lnTo>
                  <a:lnTo>
                    <a:pt x="227" y="607"/>
                  </a:lnTo>
                  <a:lnTo>
                    <a:pt x="349" y="607"/>
                  </a:lnTo>
                  <a:lnTo>
                    <a:pt x="391" y="585"/>
                  </a:lnTo>
                  <a:lnTo>
                    <a:pt x="415" y="558"/>
                  </a:lnTo>
                  <a:lnTo>
                    <a:pt x="415" y="543"/>
                  </a:lnTo>
                  <a:lnTo>
                    <a:pt x="360" y="530"/>
                  </a:lnTo>
                  <a:lnTo>
                    <a:pt x="330" y="504"/>
                  </a:lnTo>
                  <a:lnTo>
                    <a:pt x="303" y="449"/>
                  </a:lnTo>
                  <a:lnTo>
                    <a:pt x="282" y="388"/>
                  </a:lnTo>
                  <a:lnTo>
                    <a:pt x="264" y="318"/>
                  </a:lnTo>
                  <a:lnTo>
                    <a:pt x="251" y="261"/>
                  </a:lnTo>
                  <a:lnTo>
                    <a:pt x="247" y="208"/>
                  </a:lnTo>
                  <a:lnTo>
                    <a:pt x="216" y="208"/>
                  </a:lnTo>
                  <a:lnTo>
                    <a:pt x="218" y="173"/>
                  </a:lnTo>
                  <a:lnTo>
                    <a:pt x="242" y="169"/>
                  </a:lnTo>
                  <a:lnTo>
                    <a:pt x="271" y="149"/>
                  </a:lnTo>
                  <a:lnTo>
                    <a:pt x="282" y="118"/>
                  </a:lnTo>
                  <a:lnTo>
                    <a:pt x="279" y="90"/>
                  </a:lnTo>
                  <a:lnTo>
                    <a:pt x="271" y="55"/>
                  </a:lnTo>
                  <a:lnTo>
                    <a:pt x="257" y="40"/>
                  </a:lnTo>
                  <a:lnTo>
                    <a:pt x="236" y="24"/>
                  </a:lnTo>
                  <a:lnTo>
                    <a:pt x="209" y="15"/>
                  </a:lnTo>
                  <a:lnTo>
                    <a:pt x="179" y="31"/>
                  </a:lnTo>
                  <a:lnTo>
                    <a:pt x="164" y="55"/>
                  </a:lnTo>
                  <a:lnTo>
                    <a:pt x="153" y="81"/>
                  </a:lnTo>
                  <a:lnTo>
                    <a:pt x="157" y="114"/>
                  </a:lnTo>
                  <a:lnTo>
                    <a:pt x="170" y="151"/>
                  </a:lnTo>
                  <a:lnTo>
                    <a:pt x="196" y="169"/>
                  </a:lnTo>
                  <a:lnTo>
                    <a:pt x="212" y="169"/>
                  </a:lnTo>
                  <a:lnTo>
                    <a:pt x="225" y="175"/>
                  </a:lnTo>
                  <a:lnTo>
                    <a:pt x="218" y="212"/>
                  </a:lnTo>
                  <a:lnTo>
                    <a:pt x="225" y="348"/>
                  </a:lnTo>
                  <a:lnTo>
                    <a:pt x="227" y="410"/>
                  </a:lnTo>
                  <a:lnTo>
                    <a:pt x="218" y="473"/>
                  </a:lnTo>
                  <a:lnTo>
                    <a:pt x="196" y="528"/>
                  </a:lnTo>
                  <a:lnTo>
                    <a:pt x="161" y="558"/>
                  </a:lnTo>
                  <a:lnTo>
                    <a:pt x="137" y="554"/>
                  </a:lnTo>
                  <a:lnTo>
                    <a:pt x="157" y="512"/>
                  </a:lnTo>
                  <a:lnTo>
                    <a:pt x="170" y="475"/>
                  </a:lnTo>
                  <a:lnTo>
                    <a:pt x="179" y="456"/>
                  </a:lnTo>
                  <a:lnTo>
                    <a:pt x="185" y="372"/>
                  </a:lnTo>
                  <a:lnTo>
                    <a:pt x="185" y="20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p:nvSpPr>
          <p:spPr bwMode="auto">
            <a:xfrm>
              <a:off x="2531" y="2228"/>
              <a:ext cx="118" cy="1350"/>
            </a:xfrm>
            <a:custGeom>
              <a:avLst/>
              <a:gdLst/>
              <a:ahLst/>
              <a:cxnLst>
                <a:cxn ang="0">
                  <a:pos x="87" y="1298"/>
                </a:cxn>
                <a:cxn ang="0">
                  <a:pos x="57" y="1114"/>
                </a:cxn>
                <a:cxn ang="0">
                  <a:pos x="42" y="958"/>
                </a:cxn>
                <a:cxn ang="0">
                  <a:pos x="31" y="805"/>
                </a:cxn>
                <a:cxn ang="0">
                  <a:pos x="26" y="591"/>
                </a:cxn>
                <a:cxn ang="0">
                  <a:pos x="26" y="339"/>
                </a:cxn>
                <a:cxn ang="0">
                  <a:pos x="26" y="147"/>
                </a:cxn>
                <a:cxn ang="0">
                  <a:pos x="15" y="99"/>
                </a:cxn>
                <a:cxn ang="0">
                  <a:pos x="0" y="48"/>
                </a:cxn>
                <a:cxn ang="0">
                  <a:pos x="20" y="0"/>
                </a:cxn>
                <a:cxn ang="0">
                  <a:pos x="35" y="26"/>
                </a:cxn>
                <a:cxn ang="0">
                  <a:pos x="50" y="94"/>
                </a:cxn>
                <a:cxn ang="0">
                  <a:pos x="57" y="173"/>
                </a:cxn>
                <a:cxn ang="0">
                  <a:pos x="57" y="460"/>
                </a:cxn>
                <a:cxn ang="0">
                  <a:pos x="57" y="700"/>
                </a:cxn>
                <a:cxn ang="0">
                  <a:pos x="61" y="880"/>
                </a:cxn>
                <a:cxn ang="0">
                  <a:pos x="76" y="1046"/>
                </a:cxn>
                <a:cxn ang="0">
                  <a:pos x="98" y="1214"/>
                </a:cxn>
                <a:cxn ang="0">
                  <a:pos x="118" y="1350"/>
                </a:cxn>
                <a:cxn ang="0">
                  <a:pos x="87" y="1298"/>
                </a:cxn>
              </a:cxnLst>
              <a:rect l="0" t="0" r="r" b="b"/>
              <a:pathLst>
                <a:path w="118" h="1350">
                  <a:moveTo>
                    <a:pt x="87" y="1298"/>
                  </a:moveTo>
                  <a:lnTo>
                    <a:pt x="57" y="1114"/>
                  </a:lnTo>
                  <a:lnTo>
                    <a:pt x="42" y="958"/>
                  </a:lnTo>
                  <a:lnTo>
                    <a:pt x="31" y="805"/>
                  </a:lnTo>
                  <a:lnTo>
                    <a:pt x="26" y="591"/>
                  </a:lnTo>
                  <a:lnTo>
                    <a:pt x="26" y="339"/>
                  </a:lnTo>
                  <a:lnTo>
                    <a:pt x="26" y="147"/>
                  </a:lnTo>
                  <a:lnTo>
                    <a:pt x="15" y="99"/>
                  </a:lnTo>
                  <a:lnTo>
                    <a:pt x="0" y="48"/>
                  </a:lnTo>
                  <a:lnTo>
                    <a:pt x="20" y="0"/>
                  </a:lnTo>
                  <a:lnTo>
                    <a:pt x="35" y="26"/>
                  </a:lnTo>
                  <a:lnTo>
                    <a:pt x="50" y="94"/>
                  </a:lnTo>
                  <a:lnTo>
                    <a:pt x="57" y="173"/>
                  </a:lnTo>
                  <a:lnTo>
                    <a:pt x="57" y="460"/>
                  </a:lnTo>
                  <a:lnTo>
                    <a:pt x="57" y="700"/>
                  </a:lnTo>
                  <a:lnTo>
                    <a:pt x="61" y="880"/>
                  </a:lnTo>
                  <a:lnTo>
                    <a:pt x="76" y="1046"/>
                  </a:lnTo>
                  <a:lnTo>
                    <a:pt x="98" y="1214"/>
                  </a:lnTo>
                  <a:lnTo>
                    <a:pt x="118" y="1350"/>
                  </a:lnTo>
                  <a:lnTo>
                    <a:pt x="87" y="129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p:nvSpPr>
          <p:spPr bwMode="auto">
            <a:xfrm>
              <a:off x="3136" y="2271"/>
              <a:ext cx="562" cy="1180"/>
            </a:xfrm>
            <a:custGeom>
              <a:avLst/>
              <a:gdLst/>
              <a:ahLst/>
              <a:cxnLst>
                <a:cxn ang="0">
                  <a:pos x="562" y="1180"/>
                </a:cxn>
                <a:cxn ang="0">
                  <a:pos x="481" y="1103"/>
                </a:cxn>
                <a:cxn ang="0">
                  <a:pos x="420" y="990"/>
                </a:cxn>
                <a:cxn ang="0">
                  <a:pos x="354" y="847"/>
                </a:cxn>
                <a:cxn ang="0">
                  <a:pos x="265" y="646"/>
                </a:cxn>
                <a:cxn ang="0">
                  <a:pos x="166" y="453"/>
                </a:cxn>
                <a:cxn ang="0">
                  <a:pos x="101" y="304"/>
                </a:cxn>
                <a:cxn ang="0">
                  <a:pos x="35" y="142"/>
                </a:cxn>
                <a:cxn ang="0">
                  <a:pos x="0" y="55"/>
                </a:cxn>
                <a:cxn ang="0">
                  <a:pos x="0" y="26"/>
                </a:cxn>
                <a:cxn ang="0">
                  <a:pos x="4" y="7"/>
                </a:cxn>
                <a:cxn ang="0">
                  <a:pos x="22" y="0"/>
                </a:cxn>
                <a:cxn ang="0">
                  <a:pos x="39" y="13"/>
                </a:cxn>
                <a:cxn ang="0">
                  <a:pos x="50" y="70"/>
                </a:cxn>
                <a:cxn ang="0">
                  <a:pos x="74" y="156"/>
                </a:cxn>
                <a:cxn ang="0">
                  <a:pos x="120" y="272"/>
                </a:cxn>
                <a:cxn ang="0">
                  <a:pos x="199" y="449"/>
                </a:cxn>
                <a:cxn ang="0">
                  <a:pos x="273" y="604"/>
                </a:cxn>
                <a:cxn ang="0">
                  <a:pos x="332" y="725"/>
                </a:cxn>
                <a:cxn ang="0">
                  <a:pos x="396" y="878"/>
                </a:cxn>
                <a:cxn ang="0">
                  <a:pos x="470" y="1027"/>
                </a:cxn>
                <a:cxn ang="0">
                  <a:pos x="562" y="1180"/>
                </a:cxn>
              </a:cxnLst>
              <a:rect l="0" t="0" r="r" b="b"/>
              <a:pathLst>
                <a:path w="562" h="1180">
                  <a:moveTo>
                    <a:pt x="562" y="1180"/>
                  </a:moveTo>
                  <a:lnTo>
                    <a:pt x="481" y="1103"/>
                  </a:lnTo>
                  <a:lnTo>
                    <a:pt x="420" y="990"/>
                  </a:lnTo>
                  <a:lnTo>
                    <a:pt x="354" y="847"/>
                  </a:lnTo>
                  <a:lnTo>
                    <a:pt x="265" y="646"/>
                  </a:lnTo>
                  <a:lnTo>
                    <a:pt x="166" y="453"/>
                  </a:lnTo>
                  <a:lnTo>
                    <a:pt x="101" y="304"/>
                  </a:lnTo>
                  <a:lnTo>
                    <a:pt x="35" y="142"/>
                  </a:lnTo>
                  <a:lnTo>
                    <a:pt x="0" y="55"/>
                  </a:lnTo>
                  <a:lnTo>
                    <a:pt x="0" y="26"/>
                  </a:lnTo>
                  <a:lnTo>
                    <a:pt x="4" y="7"/>
                  </a:lnTo>
                  <a:lnTo>
                    <a:pt x="22" y="0"/>
                  </a:lnTo>
                  <a:lnTo>
                    <a:pt x="39" y="13"/>
                  </a:lnTo>
                  <a:lnTo>
                    <a:pt x="50" y="70"/>
                  </a:lnTo>
                  <a:lnTo>
                    <a:pt x="74" y="156"/>
                  </a:lnTo>
                  <a:lnTo>
                    <a:pt x="120" y="272"/>
                  </a:lnTo>
                  <a:lnTo>
                    <a:pt x="199" y="449"/>
                  </a:lnTo>
                  <a:lnTo>
                    <a:pt x="273" y="604"/>
                  </a:lnTo>
                  <a:lnTo>
                    <a:pt x="332" y="725"/>
                  </a:lnTo>
                  <a:lnTo>
                    <a:pt x="396" y="878"/>
                  </a:lnTo>
                  <a:lnTo>
                    <a:pt x="470" y="1027"/>
                  </a:lnTo>
                  <a:lnTo>
                    <a:pt x="562" y="118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4" name="Freeform 10"/>
            <p:cNvSpPr>
              <a:spLocks/>
            </p:cNvSpPr>
            <p:nvPr/>
          </p:nvSpPr>
          <p:spPr bwMode="auto">
            <a:xfrm>
              <a:off x="1872" y="3024"/>
              <a:ext cx="2482" cy="248"/>
            </a:xfrm>
            <a:custGeom>
              <a:avLst/>
              <a:gdLst/>
              <a:ahLst/>
              <a:cxnLst>
                <a:cxn ang="0">
                  <a:pos x="0" y="204"/>
                </a:cxn>
                <a:cxn ang="0">
                  <a:pos x="127" y="213"/>
                </a:cxn>
                <a:cxn ang="0">
                  <a:pos x="320" y="217"/>
                </a:cxn>
                <a:cxn ang="0">
                  <a:pos x="606" y="202"/>
                </a:cxn>
                <a:cxn ang="0">
                  <a:pos x="886" y="193"/>
                </a:cxn>
                <a:cxn ang="0">
                  <a:pos x="1294" y="167"/>
                </a:cxn>
                <a:cxn ang="0">
                  <a:pos x="1622" y="134"/>
                </a:cxn>
                <a:cxn ang="0">
                  <a:pos x="1950" y="105"/>
                </a:cxn>
                <a:cxn ang="0">
                  <a:pos x="2213" y="64"/>
                </a:cxn>
                <a:cxn ang="0">
                  <a:pos x="2384" y="31"/>
                </a:cxn>
                <a:cxn ang="0">
                  <a:pos x="2438" y="0"/>
                </a:cxn>
                <a:cxn ang="0">
                  <a:pos x="2482" y="2"/>
                </a:cxn>
                <a:cxn ang="0">
                  <a:pos x="2425" y="37"/>
                </a:cxn>
                <a:cxn ang="0">
                  <a:pos x="2307" y="70"/>
                </a:cxn>
                <a:cxn ang="0">
                  <a:pos x="2116" y="103"/>
                </a:cxn>
                <a:cxn ang="0">
                  <a:pos x="1856" y="136"/>
                </a:cxn>
                <a:cxn ang="0">
                  <a:pos x="1580" y="163"/>
                </a:cxn>
                <a:cxn ang="0">
                  <a:pos x="1191" y="198"/>
                </a:cxn>
                <a:cxn ang="0">
                  <a:pos x="790" y="220"/>
                </a:cxn>
                <a:cxn ang="0">
                  <a:pos x="541" y="233"/>
                </a:cxn>
                <a:cxn ang="0">
                  <a:pos x="250" y="248"/>
                </a:cxn>
                <a:cxn ang="0">
                  <a:pos x="33" y="244"/>
                </a:cxn>
                <a:cxn ang="0">
                  <a:pos x="0" y="204"/>
                </a:cxn>
              </a:cxnLst>
              <a:rect l="0" t="0" r="r" b="b"/>
              <a:pathLst>
                <a:path w="2482" h="248">
                  <a:moveTo>
                    <a:pt x="0" y="204"/>
                  </a:moveTo>
                  <a:lnTo>
                    <a:pt x="127" y="213"/>
                  </a:lnTo>
                  <a:lnTo>
                    <a:pt x="320" y="217"/>
                  </a:lnTo>
                  <a:lnTo>
                    <a:pt x="606" y="202"/>
                  </a:lnTo>
                  <a:lnTo>
                    <a:pt x="886" y="193"/>
                  </a:lnTo>
                  <a:lnTo>
                    <a:pt x="1294" y="167"/>
                  </a:lnTo>
                  <a:lnTo>
                    <a:pt x="1622" y="134"/>
                  </a:lnTo>
                  <a:lnTo>
                    <a:pt x="1950" y="105"/>
                  </a:lnTo>
                  <a:lnTo>
                    <a:pt x="2213" y="64"/>
                  </a:lnTo>
                  <a:lnTo>
                    <a:pt x="2384" y="31"/>
                  </a:lnTo>
                  <a:lnTo>
                    <a:pt x="2438" y="0"/>
                  </a:lnTo>
                  <a:lnTo>
                    <a:pt x="2482" y="2"/>
                  </a:lnTo>
                  <a:lnTo>
                    <a:pt x="2425" y="37"/>
                  </a:lnTo>
                  <a:lnTo>
                    <a:pt x="2307" y="70"/>
                  </a:lnTo>
                  <a:lnTo>
                    <a:pt x="2116" y="103"/>
                  </a:lnTo>
                  <a:lnTo>
                    <a:pt x="1856" y="136"/>
                  </a:lnTo>
                  <a:lnTo>
                    <a:pt x="1580" y="163"/>
                  </a:lnTo>
                  <a:lnTo>
                    <a:pt x="1191" y="198"/>
                  </a:lnTo>
                  <a:lnTo>
                    <a:pt x="790" y="220"/>
                  </a:lnTo>
                  <a:lnTo>
                    <a:pt x="541" y="233"/>
                  </a:lnTo>
                  <a:lnTo>
                    <a:pt x="250" y="248"/>
                  </a:lnTo>
                  <a:lnTo>
                    <a:pt x="33" y="244"/>
                  </a:lnTo>
                  <a:lnTo>
                    <a:pt x="0" y="20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5" name="Freeform 11"/>
            <p:cNvSpPr>
              <a:spLocks/>
            </p:cNvSpPr>
            <p:nvPr/>
          </p:nvSpPr>
          <p:spPr bwMode="auto">
            <a:xfrm>
              <a:off x="2519" y="2602"/>
              <a:ext cx="939" cy="120"/>
            </a:xfrm>
            <a:custGeom>
              <a:avLst/>
              <a:gdLst/>
              <a:ahLst/>
              <a:cxnLst>
                <a:cxn ang="0">
                  <a:pos x="939" y="0"/>
                </a:cxn>
                <a:cxn ang="0">
                  <a:pos x="849" y="20"/>
                </a:cxn>
                <a:cxn ang="0">
                  <a:pos x="707" y="44"/>
                </a:cxn>
                <a:cxn ang="0">
                  <a:pos x="499" y="61"/>
                </a:cxn>
                <a:cxn ang="0">
                  <a:pos x="297" y="83"/>
                </a:cxn>
                <a:cxn ang="0">
                  <a:pos x="0" y="107"/>
                </a:cxn>
                <a:cxn ang="0">
                  <a:pos x="78" y="120"/>
                </a:cxn>
                <a:cxn ang="0">
                  <a:pos x="370" y="94"/>
                </a:cxn>
                <a:cxn ang="0">
                  <a:pos x="551" y="76"/>
                </a:cxn>
                <a:cxn ang="0">
                  <a:pos x="763" y="59"/>
                </a:cxn>
                <a:cxn ang="0">
                  <a:pos x="917" y="33"/>
                </a:cxn>
                <a:cxn ang="0">
                  <a:pos x="939" y="0"/>
                </a:cxn>
              </a:cxnLst>
              <a:rect l="0" t="0" r="r" b="b"/>
              <a:pathLst>
                <a:path w="939" h="120">
                  <a:moveTo>
                    <a:pt x="939" y="0"/>
                  </a:moveTo>
                  <a:lnTo>
                    <a:pt x="849" y="20"/>
                  </a:lnTo>
                  <a:lnTo>
                    <a:pt x="707" y="44"/>
                  </a:lnTo>
                  <a:lnTo>
                    <a:pt x="499" y="61"/>
                  </a:lnTo>
                  <a:lnTo>
                    <a:pt x="297" y="83"/>
                  </a:lnTo>
                  <a:lnTo>
                    <a:pt x="0" y="107"/>
                  </a:lnTo>
                  <a:lnTo>
                    <a:pt x="78" y="120"/>
                  </a:lnTo>
                  <a:lnTo>
                    <a:pt x="370" y="94"/>
                  </a:lnTo>
                  <a:lnTo>
                    <a:pt x="551" y="76"/>
                  </a:lnTo>
                  <a:lnTo>
                    <a:pt x="763" y="59"/>
                  </a:lnTo>
                  <a:lnTo>
                    <a:pt x="917" y="33"/>
                  </a:lnTo>
                  <a:lnTo>
                    <a:pt x="93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6" name="Freeform 12"/>
            <p:cNvSpPr>
              <a:spLocks/>
            </p:cNvSpPr>
            <p:nvPr/>
          </p:nvSpPr>
          <p:spPr bwMode="auto">
            <a:xfrm>
              <a:off x="3516" y="1582"/>
              <a:ext cx="683" cy="799"/>
            </a:xfrm>
            <a:custGeom>
              <a:avLst/>
              <a:gdLst/>
              <a:ahLst/>
              <a:cxnLst>
                <a:cxn ang="0">
                  <a:pos x="186" y="584"/>
                </a:cxn>
                <a:cxn ang="0">
                  <a:pos x="264" y="444"/>
                </a:cxn>
                <a:cxn ang="0">
                  <a:pos x="218" y="422"/>
                </a:cxn>
                <a:cxn ang="0">
                  <a:pos x="161" y="532"/>
                </a:cxn>
                <a:cxn ang="0">
                  <a:pos x="94" y="505"/>
                </a:cxn>
                <a:cxn ang="0">
                  <a:pos x="137" y="464"/>
                </a:cxn>
                <a:cxn ang="0">
                  <a:pos x="80" y="486"/>
                </a:cxn>
                <a:cxn ang="0">
                  <a:pos x="8" y="459"/>
                </a:cxn>
                <a:cxn ang="0">
                  <a:pos x="32" y="350"/>
                </a:cxn>
                <a:cxn ang="0">
                  <a:pos x="118" y="188"/>
                </a:cxn>
                <a:cxn ang="0">
                  <a:pos x="207" y="4"/>
                </a:cxn>
                <a:cxn ang="0">
                  <a:pos x="299" y="46"/>
                </a:cxn>
                <a:cxn ang="0">
                  <a:pos x="350" y="11"/>
                </a:cxn>
                <a:cxn ang="0">
                  <a:pos x="413" y="52"/>
                </a:cxn>
                <a:cxn ang="0">
                  <a:pos x="483" y="52"/>
                </a:cxn>
                <a:cxn ang="0">
                  <a:pos x="516" y="113"/>
                </a:cxn>
                <a:cxn ang="0">
                  <a:pos x="573" y="146"/>
                </a:cxn>
                <a:cxn ang="0">
                  <a:pos x="597" y="203"/>
                </a:cxn>
                <a:cxn ang="0">
                  <a:pos x="634" y="245"/>
                </a:cxn>
                <a:cxn ang="0">
                  <a:pos x="645" y="324"/>
                </a:cxn>
                <a:cxn ang="0">
                  <a:pos x="678" y="396"/>
                </a:cxn>
                <a:cxn ang="0">
                  <a:pos x="663" y="459"/>
                </a:cxn>
                <a:cxn ang="0">
                  <a:pos x="683" y="532"/>
                </a:cxn>
                <a:cxn ang="0">
                  <a:pos x="663" y="599"/>
                </a:cxn>
                <a:cxn ang="0">
                  <a:pos x="683" y="685"/>
                </a:cxn>
                <a:cxn ang="0">
                  <a:pos x="588" y="775"/>
                </a:cxn>
                <a:cxn ang="0">
                  <a:pos x="523" y="731"/>
                </a:cxn>
                <a:cxn ang="0">
                  <a:pos x="641" y="591"/>
                </a:cxn>
                <a:cxn ang="0">
                  <a:pos x="621" y="339"/>
                </a:cxn>
                <a:cxn ang="0">
                  <a:pos x="503" y="151"/>
                </a:cxn>
                <a:cxn ang="0">
                  <a:pos x="345" y="72"/>
                </a:cxn>
                <a:cxn ang="0">
                  <a:pos x="291" y="85"/>
                </a:cxn>
                <a:cxn ang="0">
                  <a:pos x="236" y="52"/>
                </a:cxn>
                <a:cxn ang="0">
                  <a:pos x="201" y="140"/>
                </a:cxn>
                <a:cxn ang="0">
                  <a:pos x="135" y="218"/>
                </a:cxn>
                <a:cxn ang="0">
                  <a:pos x="80" y="328"/>
                </a:cxn>
                <a:cxn ang="0">
                  <a:pos x="32" y="424"/>
                </a:cxn>
                <a:cxn ang="0">
                  <a:pos x="109" y="437"/>
                </a:cxn>
                <a:cxn ang="0">
                  <a:pos x="188" y="402"/>
                </a:cxn>
                <a:cxn ang="0">
                  <a:pos x="299" y="420"/>
                </a:cxn>
                <a:cxn ang="0">
                  <a:pos x="223" y="599"/>
                </a:cxn>
                <a:cxn ang="0">
                  <a:pos x="203" y="783"/>
                </a:cxn>
              </a:cxnLst>
              <a:rect l="0" t="0" r="r" b="b"/>
              <a:pathLst>
                <a:path w="683" h="799">
                  <a:moveTo>
                    <a:pt x="133" y="720"/>
                  </a:moveTo>
                  <a:lnTo>
                    <a:pt x="157" y="641"/>
                  </a:lnTo>
                  <a:lnTo>
                    <a:pt x="186" y="584"/>
                  </a:lnTo>
                  <a:lnTo>
                    <a:pt x="223" y="523"/>
                  </a:lnTo>
                  <a:lnTo>
                    <a:pt x="242" y="464"/>
                  </a:lnTo>
                  <a:lnTo>
                    <a:pt x="264" y="444"/>
                  </a:lnTo>
                  <a:lnTo>
                    <a:pt x="264" y="422"/>
                  </a:lnTo>
                  <a:lnTo>
                    <a:pt x="251" y="411"/>
                  </a:lnTo>
                  <a:lnTo>
                    <a:pt x="218" y="422"/>
                  </a:lnTo>
                  <a:lnTo>
                    <a:pt x="194" y="444"/>
                  </a:lnTo>
                  <a:lnTo>
                    <a:pt x="170" y="505"/>
                  </a:lnTo>
                  <a:lnTo>
                    <a:pt x="161" y="532"/>
                  </a:lnTo>
                  <a:lnTo>
                    <a:pt x="129" y="542"/>
                  </a:lnTo>
                  <a:lnTo>
                    <a:pt x="94" y="523"/>
                  </a:lnTo>
                  <a:lnTo>
                    <a:pt x="94" y="505"/>
                  </a:lnTo>
                  <a:lnTo>
                    <a:pt x="118" y="497"/>
                  </a:lnTo>
                  <a:lnTo>
                    <a:pt x="137" y="490"/>
                  </a:lnTo>
                  <a:lnTo>
                    <a:pt x="137" y="464"/>
                  </a:lnTo>
                  <a:lnTo>
                    <a:pt x="118" y="459"/>
                  </a:lnTo>
                  <a:lnTo>
                    <a:pt x="105" y="470"/>
                  </a:lnTo>
                  <a:lnTo>
                    <a:pt x="80" y="486"/>
                  </a:lnTo>
                  <a:lnTo>
                    <a:pt x="61" y="486"/>
                  </a:lnTo>
                  <a:lnTo>
                    <a:pt x="28" y="486"/>
                  </a:lnTo>
                  <a:lnTo>
                    <a:pt x="8" y="459"/>
                  </a:lnTo>
                  <a:lnTo>
                    <a:pt x="0" y="429"/>
                  </a:lnTo>
                  <a:lnTo>
                    <a:pt x="0" y="387"/>
                  </a:lnTo>
                  <a:lnTo>
                    <a:pt x="32" y="350"/>
                  </a:lnTo>
                  <a:lnTo>
                    <a:pt x="105" y="271"/>
                  </a:lnTo>
                  <a:lnTo>
                    <a:pt x="109" y="225"/>
                  </a:lnTo>
                  <a:lnTo>
                    <a:pt x="118" y="188"/>
                  </a:lnTo>
                  <a:lnTo>
                    <a:pt x="203" y="89"/>
                  </a:lnTo>
                  <a:lnTo>
                    <a:pt x="214" y="57"/>
                  </a:lnTo>
                  <a:lnTo>
                    <a:pt x="207" y="4"/>
                  </a:lnTo>
                  <a:lnTo>
                    <a:pt x="227" y="15"/>
                  </a:lnTo>
                  <a:lnTo>
                    <a:pt x="251" y="0"/>
                  </a:lnTo>
                  <a:lnTo>
                    <a:pt x="299" y="46"/>
                  </a:lnTo>
                  <a:lnTo>
                    <a:pt x="313" y="4"/>
                  </a:lnTo>
                  <a:lnTo>
                    <a:pt x="328" y="26"/>
                  </a:lnTo>
                  <a:lnTo>
                    <a:pt x="350" y="11"/>
                  </a:lnTo>
                  <a:lnTo>
                    <a:pt x="365" y="30"/>
                  </a:lnTo>
                  <a:lnTo>
                    <a:pt x="407" y="21"/>
                  </a:lnTo>
                  <a:lnTo>
                    <a:pt x="413" y="52"/>
                  </a:lnTo>
                  <a:lnTo>
                    <a:pt x="442" y="37"/>
                  </a:lnTo>
                  <a:lnTo>
                    <a:pt x="455" y="67"/>
                  </a:lnTo>
                  <a:lnTo>
                    <a:pt x="483" y="52"/>
                  </a:lnTo>
                  <a:lnTo>
                    <a:pt x="492" y="89"/>
                  </a:lnTo>
                  <a:lnTo>
                    <a:pt x="512" y="89"/>
                  </a:lnTo>
                  <a:lnTo>
                    <a:pt x="516" y="113"/>
                  </a:lnTo>
                  <a:lnTo>
                    <a:pt x="540" y="113"/>
                  </a:lnTo>
                  <a:lnTo>
                    <a:pt x="545" y="146"/>
                  </a:lnTo>
                  <a:lnTo>
                    <a:pt x="573" y="146"/>
                  </a:lnTo>
                  <a:lnTo>
                    <a:pt x="573" y="177"/>
                  </a:lnTo>
                  <a:lnTo>
                    <a:pt x="602" y="181"/>
                  </a:lnTo>
                  <a:lnTo>
                    <a:pt x="597" y="203"/>
                  </a:lnTo>
                  <a:lnTo>
                    <a:pt x="621" y="214"/>
                  </a:lnTo>
                  <a:lnTo>
                    <a:pt x="617" y="245"/>
                  </a:lnTo>
                  <a:lnTo>
                    <a:pt x="634" y="245"/>
                  </a:lnTo>
                  <a:lnTo>
                    <a:pt x="634" y="282"/>
                  </a:lnTo>
                  <a:lnTo>
                    <a:pt x="650" y="293"/>
                  </a:lnTo>
                  <a:lnTo>
                    <a:pt x="645" y="324"/>
                  </a:lnTo>
                  <a:lnTo>
                    <a:pt x="669" y="328"/>
                  </a:lnTo>
                  <a:lnTo>
                    <a:pt x="654" y="376"/>
                  </a:lnTo>
                  <a:lnTo>
                    <a:pt x="678" y="396"/>
                  </a:lnTo>
                  <a:lnTo>
                    <a:pt x="658" y="411"/>
                  </a:lnTo>
                  <a:lnTo>
                    <a:pt x="674" y="437"/>
                  </a:lnTo>
                  <a:lnTo>
                    <a:pt x="663" y="459"/>
                  </a:lnTo>
                  <a:lnTo>
                    <a:pt x="678" y="479"/>
                  </a:lnTo>
                  <a:lnTo>
                    <a:pt x="658" y="505"/>
                  </a:lnTo>
                  <a:lnTo>
                    <a:pt x="683" y="532"/>
                  </a:lnTo>
                  <a:lnTo>
                    <a:pt x="663" y="547"/>
                  </a:lnTo>
                  <a:lnTo>
                    <a:pt x="683" y="573"/>
                  </a:lnTo>
                  <a:lnTo>
                    <a:pt x="663" y="599"/>
                  </a:lnTo>
                  <a:lnTo>
                    <a:pt x="683" y="637"/>
                  </a:lnTo>
                  <a:lnTo>
                    <a:pt x="663" y="658"/>
                  </a:lnTo>
                  <a:lnTo>
                    <a:pt x="683" y="685"/>
                  </a:lnTo>
                  <a:lnTo>
                    <a:pt x="669" y="718"/>
                  </a:lnTo>
                  <a:lnTo>
                    <a:pt x="641" y="746"/>
                  </a:lnTo>
                  <a:lnTo>
                    <a:pt x="588" y="775"/>
                  </a:lnTo>
                  <a:lnTo>
                    <a:pt x="529" y="794"/>
                  </a:lnTo>
                  <a:lnTo>
                    <a:pt x="461" y="799"/>
                  </a:lnTo>
                  <a:lnTo>
                    <a:pt x="523" y="731"/>
                  </a:lnTo>
                  <a:lnTo>
                    <a:pt x="575" y="691"/>
                  </a:lnTo>
                  <a:lnTo>
                    <a:pt x="608" y="650"/>
                  </a:lnTo>
                  <a:lnTo>
                    <a:pt x="641" y="591"/>
                  </a:lnTo>
                  <a:lnTo>
                    <a:pt x="643" y="492"/>
                  </a:lnTo>
                  <a:lnTo>
                    <a:pt x="634" y="405"/>
                  </a:lnTo>
                  <a:lnTo>
                    <a:pt x="621" y="339"/>
                  </a:lnTo>
                  <a:lnTo>
                    <a:pt x="606" y="282"/>
                  </a:lnTo>
                  <a:lnTo>
                    <a:pt x="571" y="227"/>
                  </a:lnTo>
                  <a:lnTo>
                    <a:pt x="503" y="151"/>
                  </a:lnTo>
                  <a:lnTo>
                    <a:pt x="448" y="107"/>
                  </a:lnTo>
                  <a:lnTo>
                    <a:pt x="385" y="76"/>
                  </a:lnTo>
                  <a:lnTo>
                    <a:pt x="345" y="72"/>
                  </a:lnTo>
                  <a:lnTo>
                    <a:pt x="332" y="57"/>
                  </a:lnTo>
                  <a:lnTo>
                    <a:pt x="317" y="78"/>
                  </a:lnTo>
                  <a:lnTo>
                    <a:pt x="291" y="85"/>
                  </a:lnTo>
                  <a:lnTo>
                    <a:pt x="275" y="72"/>
                  </a:lnTo>
                  <a:lnTo>
                    <a:pt x="253" y="52"/>
                  </a:lnTo>
                  <a:lnTo>
                    <a:pt x="236" y="52"/>
                  </a:lnTo>
                  <a:lnTo>
                    <a:pt x="236" y="83"/>
                  </a:lnTo>
                  <a:lnTo>
                    <a:pt x="227" y="113"/>
                  </a:lnTo>
                  <a:lnTo>
                    <a:pt x="201" y="140"/>
                  </a:lnTo>
                  <a:lnTo>
                    <a:pt x="175" y="162"/>
                  </a:lnTo>
                  <a:lnTo>
                    <a:pt x="161" y="186"/>
                  </a:lnTo>
                  <a:lnTo>
                    <a:pt x="135" y="218"/>
                  </a:lnTo>
                  <a:lnTo>
                    <a:pt x="137" y="260"/>
                  </a:lnTo>
                  <a:lnTo>
                    <a:pt x="118" y="286"/>
                  </a:lnTo>
                  <a:lnTo>
                    <a:pt x="80" y="328"/>
                  </a:lnTo>
                  <a:lnTo>
                    <a:pt x="61" y="354"/>
                  </a:lnTo>
                  <a:lnTo>
                    <a:pt x="26" y="400"/>
                  </a:lnTo>
                  <a:lnTo>
                    <a:pt x="32" y="424"/>
                  </a:lnTo>
                  <a:lnTo>
                    <a:pt x="50" y="451"/>
                  </a:lnTo>
                  <a:lnTo>
                    <a:pt x="78" y="457"/>
                  </a:lnTo>
                  <a:lnTo>
                    <a:pt x="109" y="437"/>
                  </a:lnTo>
                  <a:lnTo>
                    <a:pt x="142" y="433"/>
                  </a:lnTo>
                  <a:lnTo>
                    <a:pt x="170" y="431"/>
                  </a:lnTo>
                  <a:lnTo>
                    <a:pt x="188" y="402"/>
                  </a:lnTo>
                  <a:lnTo>
                    <a:pt x="234" y="389"/>
                  </a:lnTo>
                  <a:lnTo>
                    <a:pt x="278" y="394"/>
                  </a:lnTo>
                  <a:lnTo>
                    <a:pt x="299" y="420"/>
                  </a:lnTo>
                  <a:lnTo>
                    <a:pt x="288" y="475"/>
                  </a:lnTo>
                  <a:lnTo>
                    <a:pt x="251" y="538"/>
                  </a:lnTo>
                  <a:lnTo>
                    <a:pt x="223" y="599"/>
                  </a:lnTo>
                  <a:lnTo>
                    <a:pt x="214" y="658"/>
                  </a:lnTo>
                  <a:lnTo>
                    <a:pt x="203" y="735"/>
                  </a:lnTo>
                  <a:lnTo>
                    <a:pt x="203" y="783"/>
                  </a:lnTo>
                  <a:lnTo>
                    <a:pt x="161" y="761"/>
                  </a:lnTo>
                  <a:lnTo>
                    <a:pt x="133" y="72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7" name="Freeform 13"/>
            <p:cNvSpPr>
              <a:spLocks/>
            </p:cNvSpPr>
            <p:nvPr/>
          </p:nvSpPr>
          <p:spPr bwMode="auto">
            <a:xfrm>
              <a:off x="3493" y="2203"/>
              <a:ext cx="781" cy="858"/>
            </a:xfrm>
            <a:custGeom>
              <a:avLst/>
              <a:gdLst/>
              <a:ahLst/>
              <a:cxnLst>
                <a:cxn ang="0">
                  <a:pos x="724" y="48"/>
                </a:cxn>
                <a:cxn ang="0">
                  <a:pos x="781" y="136"/>
                </a:cxn>
                <a:cxn ang="0">
                  <a:pos x="767" y="236"/>
                </a:cxn>
                <a:cxn ang="0">
                  <a:pos x="700" y="293"/>
                </a:cxn>
                <a:cxn ang="0">
                  <a:pos x="691" y="346"/>
                </a:cxn>
                <a:cxn ang="0">
                  <a:pos x="728" y="418"/>
                </a:cxn>
                <a:cxn ang="0">
                  <a:pos x="719" y="560"/>
                </a:cxn>
                <a:cxn ang="0">
                  <a:pos x="732" y="602"/>
                </a:cxn>
                <a:cxn ang="0">
                  <a:pos x="767" y="674"/>
                </a:cxn>
                <a:cxn ang="0">
                  <a:pos x="728" y="764"/>
                </a:cxn>
                <a:cxn ang="0">
                  <a:pos x="568" y="843"/>
                </a:cxn>
                <a:cxn ang="0">
                  <a:pos x="330" y="858"/>
                </a:cxn>
                <a:cxn ang="0">
                  <a:pos x="109" y="810"/>
                </a:cxn>
                <a:cxn ang="0">
                  <a:pos x="24" y="711"/>
                </a:cxn>
                <a:cxn ang="0">
                  <a:pos x="4" y="595"/>
                </a:cxn>
                <a:cxn ang="0">
                  <a:pos x="81" y="545"/>
                </a:cxn>
                <a:cxn ang="0">
                  <a:pos x="67" y="405"/>
                </a:cxn>
                <a:cxn ang="0">
                  <a:pos x="137" y="304"/>
                </a:cxn>
                <a:cxn ang="0">
                  <a:pos x="94" y="267"/>
                </a:cxn>
                <a:cxn ang="0">
                  <a:pos x="76" y="158"/>
                </a:cxn>
                <a:cxn ang="0">
                  <a:pos x="122" y="37"/>
                </a:cxn>
                <a:cxn ang="0">
                  <a:pos x="207" y="0"/>
                </a:cxn>
                <a:cxn ang="0">
                  <a:pos x="146" y="57"/>
                </a:cxn>
                <a:cxn ang="0">
                  <a:pos x="98" y="142"/>
                </a:cxn>
                <a:cxn ang="0">
                  <a:pos x="118" y="236"/>
                </a:cxn>
                <a:cxn ang="0">
                  <a:pos x="186" y="280"/>
                </a:cxn>
                <a:cxn ang="0">
                  <a:pos x="135" y="348"/>
                </a:cxn>
                <a:cxn ang="0">
                  <a:pos x="107" y="457"/>
                </a:cxn>
                <a:cxn ang="0">
                  <a:pos x="133" y="567"/>
                </a:cxn>
                <a:cxn ang="0">
                  <a:pos x="251" y="652"/>
                </a:cxn>
                <a:cxn ang="0">
                  <a:pos x="336" y="692"/>
                </a:cxn>
                <a:cxn ang="0">
                  <a:pos x="177" y="646"/>
                </a:cxn>
                <a:cxn ang="0">
                  <a:pos x="76" y="613"/>
                </a:cxn>
                <a:cxn ang="0">
                  <a:pos x="48" y="685"/>
                </a:cxn>
                <a:cxn ang="0">
                  <a:pos x="142" y="775"/>
                </a:cxn>
                <a:cxn ang="0">
                  <a:pos x="336" y="821"/>
                </a:cxn>
                <a:cxn ang="0">
                  <a:pos x="533" y="816"/>
                </a:cxn>
                <a:cxn ang="0">
                  <a:pos x="682" y="742"/>
                </a:cxn>
                <a:cxn ang="0">
                  <a:pos x="711" y="681"/>
                </a:cxn>
                <a:cxn ang="0">
                  <a:pos x="647" y="613"/>
                </a:cxn>
                <a:cxn ang="0">
                  <a:pos x="684" y="492"/>
                </a:cxn>
                <a:cxn ang="0">
                  <a:pos x="634" y="366"/>
                </a:cxn>
                <a:cxn ang="0">
                  <a:pos x="544" y="324"/>
                </a:cxn>
                <a:cxn ang="0">
                  <a:pos x="643" y="298"/>
                </a:cxn>
                <a:cxn ang="0">
                  <a:pos x="732" y="214"/>
                </a:cxn>
                <a:cxn ang="0">
                  <a:pos x="724" y="162"/>
                </a:cxn>
                <a:cxn ang="0">
                  <a:pos x="634" y="241"/>
                </a:cxn>
                <a:cxn ang="0">
                  <a:pos x="387" y="267"/>
                </a:cxn>
                <a:cxn ang="0">
                  <a:pos x="212" y="219"/>
                </a:cxn>
                <a:cxn ang="0">
                  <a:pos x="288" y="230"/>
                </a:cxn>
                <a:cxn ang="0">
                  <a:pos x="501" y="230"/>
                </a:cxn>
                <a:cxn ang="0">
                  <a:pos x="676" y="177"/>
                </a:cxn>
                <a:cxn ang="0">
                  <a:pos x="719" y="105"/>
                </a:cxn>
                <a:cxn ang="0">
                  <a:pos x="658" y="48"/>
                </a:cxn>
              </a:cxnLst>
              <a:rect l="0" t="0" r="r" b="b"/>
              <a:pathLst>
                <a:path w="781" h="858">
                  <a:moveTo>
                    <a:pt x="687" y="26"/>
                  </a:moveTo>
                  <a:lnTo>
                    <a:pt x="724" y="48"/>
                  </a:lnTo>
                  <a:lnTo>
                    <a:pt x="767" y="94"/>
                  </a:lnTo>
                  <a:lnTo>
                    <a:pt x="781" y="136"/>
                  </a:lnTo>
                  <a:lnTo>
                    <a:pt x="781" y="188"/>
                  </a:lnTo>
                  <a:lnTo>
                    <a:pt x="767" y="236"/>
                  </a:lnTo>
                  <a:lnTo>
                    <a:pt x="732" y="278"/>
                  </a:lnTo>
                  <a:lnTo>
                    <a:pt x="700" y="293"/>
                  </a:lnTo>
                  <a:lnTo>
                    <a:pt x="654" y="320"/>
                  </a:lnTo>
                  <a:lnTo>
                    <a:pt x="691" y="346"/>
                  </a:lnTo>
                  <a:lnTo>
                    <a:pt x="711" y="376"/>
                  </a:lnTo>
                  <a:lnTo>
                    <a:pt x="728" y="418"/>
                  </a:lnTo>
                  <a:lnTo>
                    <a:pt x="732" y="492"/>
                  </a:lnTo>
                  <a:lnTo>
                    <a:pt x="719" y="560"/>
                  </a:lnTo>
                  <a:lnTo>
                    <a:pt x="711" y="580"/>
                  </a:lnTo>
                  <a:lnTo>
                    <a:pt x="732" y="602"/>
                  </a:lnTo>
                  <a:lnTo>
                    <a:pt x="757" y="633"/>
                  </a:lnTo>
                  <a:lnTo>
                    <a:pt x="767" y="674"/>
                  </a:lnTo>
                  <a:lnTo>
                    <a:pt x="761" y="722"/>
                  </a:lnTo>
                  <a:lnTo>
                    <a:pt x="728" y="764"/>
                  </a:lnTo>
                  <a:lnTo>
                    <a:pt x="658" y="810"/>
                  </a:lnTo>
                  <a:lnTo>
                    <a:pt x="568" y="843"/>
                  </a:lnTo>
                  <a:lnTo>
                    <a:pt x="455" y="858"/>
                  </a:lnTo>
                  <a:lnTo>
                    <a:pt x="330" y="858"/>
                  </a:lnTo>
                  <a:lnTo>
                    <a:pt x="199" y="836"/>
                  </a:lnTo>
                  <a:lnTo>
                    <a:pt x="109" y="810"/>
                  </a:lnTo>
                  <a:lnTo>
                    <a:pt x="41" y="764"/>
                  </a:lnTo>
                  <a:lnTo>
                    <a:pt x="24" y="711"/>
                  </a:lnTo>
                  <a:lnTo>
                    <a:pt x="0" y="665"/>
                  </a:lnTo>
                  <a:lnTo>
                    <a:pt x="4" y="595"/>
                  </a:lnTo>
                  <a:lnTo>
                    <a:pt x="37" y="554"/>
                  </a:lnTo>
                  <a:lnTo>
                    <a:pt x="81" y="545"/>
                  </a:lnTo>
                  <a:lnTo>
                    <a:pt x="61" y="484"/>
                  </a:lnTo>
                  <a:lnTo>
                    <a:pt x="67" y="405"/>
                  </a:lnTo>
                  <a:lnTo>
                    <a:pt x="98" y="335"/>
                  </a:lnTo>
                  <a:lnTo>
                    <a:pt x="137" y="304"/>
                  </a:lnTo>
                  <a:lnTo>
                    <a:pt x="146" y="298"/>
                  </a:lnTo>
                  <a:lnTo>
                    <a:pt x="94" y="267"/>
                  </a:lnTo>
                  <a:lnTo>
                    <a:pt x="76" y="214"/>
                  </a:lnTo>
                  <a:lnTo>
                    <a:pt x="76" y="158"/>
                  </a:lnTo>
                  <a:lnTo>
                    <a:pt x="85" y="72"/>
                  </a:lnTo>
                  <a:lnTo>
                    <a:pt x="122" y="37"/>
                  </a:lnTo>
                  <a:lnTo>
                    <a:pt x="166" y="11"/>
                  </a:lnTo>
                  <a:lnTo>
                    <a:pt x="207" y="0"/>
                  </a:lnTo>
                  <a:lnTo>
                    <a:pt x="190" y="53"/>
                  </a:lnTo>
                  <a:lnTo>
                    <a:pt x="146" y="57"/>
                  </a:lnTo>
                  <a:lnTo>
                    <a:pt x="113" y="94"/>
                  </a:lnTo>
                  <a:lnTo>
                    <a:pt x="98" y="142"/>
                  </a:lnTo>
                  <a:lnTo>
                    <a:pt x="98" y="204"/>
                  </a:lnTo>
                  <a:lnTo>
                    <a:pt x="118" y="236"/>
                  </a:lnTo>
                  <a:lnTo>
                    <a:pt x="146" y="252"/>
                  </a:lnTo>
                  <a:lnTo>
                    <a:pt x="186" y="280"/>
                  </a:lnTo>
                  <a:lnTo>
                    <a:pt x="172" y="322"/>
                  </a:lnTo>
                  <a:lnTo>
                    <a:pt x="135" y="348"/>
                  </a:lnTo>
                  <a:lnTo>
                    <a:pt x="120" y="403"/>
                  </a:lnTo>
                  <a:lnTo>
                    <a:pt x="107" y="457"/>
                  </a:lnTo>
                  <a:lnTo>
                    <a:pt x="113" y="519"/>
                  </a:lnTo>
                  <a:lnTo>
                    <a:pt x="133" y="567"/>
                  </a:lnTo>
                  <a:lnTo>
                    <a:pt x="170" y="608"/>
                  </a:lnTo>
                  <a:lnTo>
                    <a:pt x="251" y="652"/>
                  </a:lnTo>
                  <a:lnTo>
                    <a:pt x="358" y="681"/>
                  </a:lnTo>
                  <a:lnTo>
                    <a:pt x="336" y="692"/>
                  </a:lnTo>
                  <a:lnTo>
                    <a:pt x="271" y="679"/>
                  </a:lnTo>
                  <a:lnTo>
                    <a:pt x="177" y="646"/>
                  </a:lnTo>
                  <a:lnTo>
                    <a:pt x="105" y="613"/>
                  </a:lnTo>
                  <a:lnTo>
                    <a:pt x="76" y="613"/>
                  </a:lnTo>
                  <a:lnTo>
                    <a:pt x="48" y="639"/>
                  </a:lnTo>
                  <a:lnTo>
                    <a:pt x="48" y="685"/>
                  </a:lnTo>
                  <a:lnTo>
                    <a:pt x="85" y="742"/>
                  </a:lnTo>
                  <a:lnTo>
                    <a:pt x="142" y="775"/>
                  </a:lnTo>
                  <a:lnTo>
                    <a:pt x="247" y="805"/>
                  </a:lnTo>
                  <a:lnTo>
                    <a:pt x="336" y="821"/>
                  </a:lnTo>
                  <a:lnTo>
                    <a:pt x="439" y="827"/>
                  </a:lnTo>
                  <a:lnTo>
                    <a:pt x="533" y="816"/>
                  </a:lnTo>
                  <a:lnTo>
                    <a:pt x="625" y="779"/>
                  </a:lnTo>
                  <a:lnTo>
                    <a:pt x="682" y="742"/>
                  </a:lnTo>
                  <a:lnTo>
                    <a:pt x="700" y="716"/>
                  </a:lnTo>
                  <a:lnTo>
                    <a:pt x="711" y="681"/>
                  </a:lnTo>
                  <a:lnTo>
                    <a:pt x="691" y="639"/>
                  </a:lnTo>
                  <a:lnTo>
                    <a:pt x="647" y="613"/>
                  </a:lnTo>
                  <a:lnTo>
                    <a:pt x="671" y="560"/>
                  </a:lnTo>
                  <a:lnTo>
                    <a:pt x="684" y="492"/>
                  </a:lnTo>
                  <a:lnTo>
                    <a:pt x="671" y="407"/>
                  </a:lnTo>
                  <a:lnTo>
                    <a:pt x="634" y="366"/>
                  </a:lnTo>
                  <a:lnTo>
                    <a:pt x="601" y="339"/>
                  </a:lnTo>
                  <a:lnTo>
                    <a:pt x="544" y="324"/>
                  </a:lnTo>
                  <a:lnTo>
                    <a:pt x="562" y="309"/>
                  </a:lnTo>
                  <a:lnTo>
                    <a:pt x="643" y="298"/>
                  </a:lnTo>
                  <a:lnTo>
                    <a:pt x="695" y="263"/>
                  </a:lnTo>
                  <a:lnTo>
                    <a:pt x="732" y="214"/>
                  </a:lnTo>
                  <a:lnTo>
                    <a:pt x="739" y="173"/>
                  </a:lnTo>
                  <a:lnTo>
                    <a:pt x="724" y="162"/>
                  </a:lnTo>
                  <a:lnTo>
                    <a:pt x="691" y="199"/>
                  </a:lnTo>
                  <a:lnTo>
                    <a:pt x="634" y="241"/>
                  </a:lnTo>
                  <a:lnTo>
                    <a:pt x="516" y="263"/>
                  </a:lnTo>
                  <a:lnTo>
                    <a:pt x="387" y="267"/>
                  </a:lnTo>
                  <a:lnTo>
                    <a:pt x="288" y="245"/>
                  </a:lnTo>
                  <a:lnTo>
                    <a:pt x="212" y="219"/>
                  </a:lnTo>
                  <a:lnTo>
                    <a:pt x="231" y="204"/>
                  </a:lnTo>
                  <a:lnTo>
                    <a:pt x="288" y="230"/>
                  </a:lnTo>
                  <a:lnTo>
                    <a:pt x="398" y="236"/>
                  </a:lnTo>
                  <a:lnTo>
                    <a:pt x="501" y="230"/>
                  </a:lnTo>
                  <a:lnTo>
                    <a:pt x="610" y="214"/>
                  </a:lnTo>
                  <a:lnTo>
                    <a:pt x="676" y="177"/>
                  </a:lnTo>
                  <a:lnTo>
                    <a:pt x="704" y="142"/>
                  </a:lnTo>
                  <a:lnTo>
                    <a:pt x="719" y="105"/>
                  </a:lnTo>
                  <a:lnTo>
                    <a:pt x="711" y="72"/>
                  </a:lnTo>
                  <a:lnTo>
                    <a:pt x="658" y="48"/>
                  </a:lnTo>
                  <a:lnTo>
                    <a:pt x="687" y="2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p:nvSpPr>
          <p:spPr bwMode="auto">
            <a:xfrm>
              <a:off x="3797" y="1105"/>
              <a:ext cx="230" cy="252"/>
            </a:xfrm>
            <a:custGeom>
              <a:avLst/>
              <a:gdLst/>
              <a:ahLst/>
              <a:cxnLst>
                <a:cxn ang="0">
                  <a:pos x="199" y="90"/>
                </a:cxn>
                <a:cxn ang="0">
                  <a:pos x="162" y="48"/>
                </a:cxn>
                <a:cxn ang="0">
                  <a:pos x="116" y="15"/>
                </a:cxn>
                <a:cxn ang="0">
                  <a:pos x="57" y="0"/>
                </a:cxn>
                <a:cxn ang="0">
                  <a:pos x="22" y="11"/>
                </a:cxn>
                <a:cxn ang="0">
                  <a:pos x="0" y="42"/>
                </a:cxn>
                <a:cxn ang="0">
                  <a:pos x="4" y="94"/>
                </a:cxn>
                <a:cxn ang="0">
                  <a:pos x="26" y="143"/>
                </a:cxn>
                <a:cxn ang="0">
                  <a:pos x="53" y="173"/>
                </a:cxn>
                <a:cxn ang="0">
                  <a:pos x="4" y="200"/>
                </a:cxn>
                <a:cxn ang="0">
                  <a:pos x="0" y="221"/>
                </a:cxn>
                <a:cxn ang="0">
                  <a:pos x="22" y="230"/>
                </a:cxn>
                <a:cxn ang="0">
                  <a:pos x="64" y="195"/>
                </a:cxn>
                <a:cxn ang="0">
                  <a:pos x="94" y="226"/>
                </a:cxn>
                <a:cxn ang="0">
                  <a:pos x="125" y="241"/>
                </a:cxn>
                <a:cxn ang="0">
                  <a:pos x="151" y="252"/>
                </a:cxn>
                <a:cxn ang="0">
                  <a:pos x="173" y="248"/>
                </a:cxn>
                <a:cxn ang="0">
                  <a:pos x="204" y="241"/>
                </a:cxn>
                <a:cxn ang="0">
                  <a:pos x="219" y="226"/>
                </a:cxn>
                <a:cxn ang="0">
                  <a:pos x="230" y="200"/>
                </a:cxn>
                <a:cxn ang="0">
                  <a:pos x="230" y="169"/>
                </a:cxn>
                <a:cxn ang="0">
                  <a:pos x="226" y="132"/>
                </a:cxn>
                <a:cxn ang="0">
                  <a:pos x="199" y="90"/>
                </a:cxn>
              </a:cxnLst>
              <a:rect l="0" t="0" r="r" b="b"/>
              <a:pathLst>
                <a:path w="230" h="252">
                  <a:moveTo>
                    <a:pt x="199" y="90"/>
                  </a:moveTo>
                  <a:lnTo>
                    <a:pt x="162" y="48"/>
                  </a:lnTo>
                  <a:lnTo>
                    <a:pt x="116" y="15"/>
                  </a:lnTo>
                  <a:lnTo>
                    <a:pt x="57" y="0"/>
                  </a:lnTo>
                  <a:lnTo>
                    <a:pt x="22" y="11"/>
                  </a:lnTo>
                  <a:lnTo>
                    <a:pt x="0" y="42"/>
                  </a:lnTo>
                  <a:lnTo>
                    <a:pt x="4" y="94"/>
                  </a:lnTo>
                  <a:lnTo>
                    <a:pt x="26" y="143"/>
                  </a:lnTo>
                  <a:lnTo>
                    <a:pt x="53" y="173"/>
                  </a:lnTo>
                  <a:lnTo>
                    <a:pt x="4" y="200"/>
                  </a:lnTo>
                  <a:lnTo>
                    <a:pt x="0" y="221"/>
                  </a:lnTo>
                  <a:lnTo>
                    <a:pt x="22" y="230"/>
                  </a:lnTo>
                  <a:lnTo>
                    <a:pt x="64" y="195"/>
                  </a:lnTo>
                  <a:lnTo>
                    <a:pt x="94" y="226"/>
                  </a:lnTo>
                  <a:lnTo>
                    <a:pt x="125" y="241"/>
                  </a:lnTo>
                  <a:lnTo>
                    <a:pt x="151" y="252"/>
                  </a:lnTo>
                  <a:lnTo>
                    <a:pt x="173" y="248"/>
                  </a:lnTo>
                  <a:lnTo>
                    <a:pt x="204" y="241"/>
                  </a:lnTo>
                  <a:lnTo>
                    <a:pt x="219" y="226"/>
                  </a:lnTo>
                  <a:lnTo>
                    <a:pt x="230" y="200"/>
                  </a:lnTo>
                  <a:lnTo>
                    <a:pt x="230" y="169"/>
                  </a:lnTo>
                  <a:lnTo>
                    <a:pt x="226" y="132"/>
                  </a:lnTo>
                  <a:lnTo>
                    <a:pt x="199" y="9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p:nvSpPr>
          <p:spPr bwMode="auto">
            <a:xfrm>
              <a:off x="3321" y="1391"/>
              <a:ext cx="748" cy="96"/>
            </a:xfrm>
            <a:custGeom>
              <a:avLst/>
              <a:gdLst/>
              <a:ahLst/>
              <a:cxnLst>
                <a:cxn ang="0">
                  <a:pos x="645" y="0"/>
                </a:cxn>
                <a:cxn ang="0">
                  <a:pos x="726" y="4"/>
                </a:cxn>
                <a:cxn ang="0">
                  <a:pos x="748" y="26"/>
                </a:cxn>
                <a:cxn ang="0">
                  <a:pos x="744" y="50"/>
                </a:cxn>
                <a:cxn ang="0">
                  <a:pos x="711" y="70"/>
                </a:cxn>
                <a:cxn ang="0">
                  <a:pos x="689" y="70"/>
                </a:cxn>
                <a:cxn ang="0">
                  <a:pos x="645" y="65"/>
                </a:cxn>
                <a:cxn ang="0">
                  <a:pos x="582" y="41"/>
                </a:cxn>
                <a:cxn ang="0">
                  <a:pos x="494" y="31"/>
                </a:cxn>
                <a:cxn ang="0">
                  <a:pos x="420" y="31"/>
                </a:cxn>
                <a:cxn ang="0">
                  <a:pos x="324" y="35"/>
                </a:cxn>
                <a:cxn ang="0">
                  <a:pos x="280" y="41"/>
                </a:cxn>
                <a:cxn ang="0">
                  <a:pos x="302" y="61"/>
                </a:cxn>
                <a:cxn ang="0">
                  <a:pos x="295" y="85"/>
                </a:cxn>
                <a:cxn ang="0">
                  <a:pos x="265" y="96"/>
                </a:cxn>
                <a:cxn ang="0">
                  <a:pos x="214" y="96"/>
                </a:cxn>
                <a:cxn ang="0">
                  <a:pos x="184" y="81"/>
                </a:cxn>
                <a:cxn ang="0">
                  <a:pos x="173" y="55"/>
                </a:cxn>
                <a:cxn ang="0">
                  <a:pos x="173" y="35"/>
                </a:cxn>
                <a:cxn ang="0">
                  <a:pos x="11" y="50"/>
                </a:cxn>
                <a:cxn ang="0">
                  <a:pos x="0" y="41"/>
                </a:cxn>
                <a:cxn ang="0">
                  <a:pos x="4" y="26"/>
                </a:cxn>
                <a:cxn ang="0">
                  <a:pos x="173" y="15"/>
                </a:cxn>
                <a:cxn ang="0">
                  <a:pos x="284" y="11"/>
                </a:cxn>
                <a:cxn ang="0">
                  <a:pos x="354" y="11"/>
                </a:cxn>
                <a:cxn ang="0">
                  <a:pos x="479" y="0"/>
                </a:cxn>
                <a:cxn ang="0">
                  <a:pos x="575" y="0"/>
                </a:cxn>
                <a:cxn ang="0">
                  <a:pos x="645" y="0"/>
                </a:cxn>
              </a:cxnLst>
              <a:rect l="0" t="0" r="r" b="b"/>
              <a:pathLst>
                <a:path w="748" h="96">
                  <a:moveTo>
                    <a:pt x="645" y="0"/>
                  </a:moveTo>
                  <a:lnTo>
                    <a:pt x="726" y="4"/>
                  </a:lnTo>
                  <a:lnTo>
                    <a:pt x="748" y="26"/>
                  </a:lnTo>
                  <a:lnTo>
                    <a:pt x="744" y="50"/>
                  </a:lnTo>
                  <a:lnTo>
                    <a:pt x="711" y="70"/>
                  </a:lnTo>
                  <a:lnTo>
                    <a:pt x="689" y="70"/>
                  </a:lnTo>
                  <a:lnTo>
                    <a:pt x="645" y="65"/>
                  </a:lnTo>
                  <a:lnTo>
                    <a:pt x="582" y="41"/>
                  </a:lnTo>
                  <a:lnTo>
                    <a:pt x="494" y="31"/>
                  </a:lnTo>
                  <a:lnTo>
                    <a:pt x="420" y="31"/>
                  </a:lnTo>
                  <a:lnTo>
                    <a:pt x="324" y="35"/>
                  </a:lnTo>
                  <a:lnTo>
                    <a:pt x="280" y="41"/>
                  </a:lnTo>
                  <a:lnTo>
                    <a:pt x="302" y="61"/>
                  </a:lnTo>
                  <a:lnTo>
                    <a:pt x="295" y="85"/>
                  </a:lnTo>
                  <a:lnTo>
                    <a:pt x="265" y="96"/>
                  </a:lnTo>
                  <a:lnTo>
                    <a:pt x="214" y="96"/>
                  </a:lnTo>
                  <a:lnTo>
                    <a:pt x="184" y="81"/>
                  </a:lnTo>
                  <a:lnTo>
                    <a:pt x="173" y="55"/>
                  </a:lnTo>
                  <a:lnTo>
                    <a:pt x="173" y="35"/>
                  </a:lnTo>
                  <a:lnTo>
                    <a:pt x="11" y="50"/>
                  </a:lnTo>
                  <a:lnTo>
                    <a:pt x="0" y="41"/>
                  </a:lnTo>
                  <a:lnTo>
                    <a:pt x="4" y="26"/>
                  </a:lnTo>
                  <a:lnTo>
                    <a:pt x="173" y="15"/>
                  </a:lnTo>
                  <a:lnTo>
                    <a:pt x="284" y="11"/>
                  </a:lnTo>
                  <a:lnTo>
                    <a:pt x="354" y="11"/>
                  </a:lnTo>
                  <a:lnTo>
                    <a:pt x="479" y="0"/>
                  </a:lnTo>
                  <a:lnTo>
                    <a:pt x="575" y="0"/>
                  </a:lnTo>
                  <a:lnTo>
                    <a:pt x="64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p:nvSpPr>
          <p:spPr bwMode="auto">
            <a:xfrm>
              <a:off x="3941" y="1399"/>
              <a:ext cx="261" cy="460"/>
            </a:xfrm>
            <a:custGeom>
              <a:avLst/>
              <a:gdLst/>
              <a:ahLst/>
              <a:cxnLst>
                <a:cxn ang="0">
                  <a:pos x="230" y="147"/>
                </a:cxn>
                <a:cxn ang="0">
                  <a:pos x="193" y="83"/>
                </a:cxn>
                <a:cxn ang="0">
                  <a:pos x="140" y="26"/>
                </a:cxn>
                <a:cxn ang="0">
                  <a:pos x="98" y="4"/>
                </a:cxn>
                <a:cxn ang="0">
                  <a:pos x="57" y="0"/>
                </a:cxn>
                <a:cxn ang="0">
                  <a:pos x="11" y="22"/>
                </a:cxn>
                <a:cxn ang="0">
                  <a:pos x="0" y="42"/>
                </a:cxn>
                <a:cxn ang="0">
                  <a:pos x="15" y="79"/>
                </a:cxn>
                <a:cxn ang="0">
                  <a:pos x="41" y="120"/>
                </a:cxn>
                <a:cxn ang="0">
                  <a:pos x="79" y="140"/>
                </a:cxn>
                <a:cxn ang="0">
                  <a:pos x="109" y="177"/>
                </a:cxn>
                <a:cxn ang="0">
                  <a:pos x="109" y="226"/>
                </a:cxn>
                <a:cxn ang="0">
                  <a:pos x="98" y="261"/>
                </a:cxn>
                <a:cxn ang="0">
                  <a:pos x="63" y="287"/>
                </a:cxn>
                <a:cxn ang="0">
                  <a:pos x="41" y="324"/>
                </a:cxn>
                <a:cxn ang="0">
                  <a:pos x="37" y="392"/>
                </a:cxn>
                <a:cxn ang="0">
                  <a:pos x="63" y="434"/>
                </a:cxn>
                <a:cxn ang="0">
                  <a:pos x="105" y="460"/>
                </a:cxn>
                <a:cxn ang="0">
                  <a:pos x="177" y="456"/>
                </a:cxn>
                <a:cxn ang="0">
                  <a:pos x="230" y="434"/>
                </a:cxn>
                <a:cxn ang="0">
                  <a:pos x="250" y="392"/>
                </a:cxn>
                <a:cxn ang="0">
                  <a:pos x="261" y="313"/>
                </a:cxn>
                <a:cxn ang="0">
                  <a:pos x="256" y="215"/>
                </a:cxn>
                <a:cxn ang="0">
                  <a:pos x="245" y="184"/>
                </a:cxn>
                <a:cxn ang="0">
                  <a:pos x="230" y="147"/>
                </a:cxn>
              </a:cxnLst>
              <a:rect l="0" t="0" r="r" b="b"/>
              <a:pathLst>
                <a:path w="261" h="460">
                  <a:moveTo>
                    <a:pt x="230" y="147"/>
                  </a:moveTo>
                  <a:lnTo>
                    <a:pt x="193" y="83"/>
                  </a:lnTo>
                  <a:lnTo>
                    <a:pt x="140" y="26"/>
                  </a:lnTo>
                  <a:lnTo>
                    <a:pt x="98" y="4"/>
                  </a:lnTo>
                  <a:lnTo>
                    <a:pt x="57" y="0"/>
                  </a:lnTo>
                  <a:lnTo>
                    <a:pt x="11" y="22"/>
                  </a:lnTo>
                  <a:lnTo>
                    <a:pt x="0" y="42"/>
                  </a:lnTo>
                  <a:lnTo>
                    <a:pt x="15" y="79"/>
                  </a:lnTo>
                  <a:lnTo>
                    <a:pt x="41" y="120"/>
                  </a:lnTo>
                  <a:lnTo>
                    <a:pt x="79" y="140"/>
                  </a:lnTo>
                  <a:lnTo>
                    <a:pt x="109" y="177"/>
                  </a:lnTo>
                  <a:lnTo>
                    <a:pt x="109" y="226"/>
                  </a:lnTo>
                  <a:lnTo>
                    <a:pt x="98" y="261"/>
                  </a:lnTo>
                  <a:lnTo>
                    <a:pt x="63" y="287"/>
                  </a:lnTo>
                  <a:lnTo>
                    <a:pt x="41" y="324"/>
                  </a:lnTo>
                  <a:lnTo>
                    <a:pt x="37" y="392"/>
                  </a:lnTo>
                  <a:lnTo>
                    <a:pt x="63" y="434"/>
                  </a:lnTo>
                  <a:lnTo>
                    <a:pt x="105" y="460"/>
                  </a:lnTo>
                  <a:lnTo>
                    <a:pt x="177" y="456"/>
                  </a:lnTo>
                  <a:lnTo>
                    <a:pt x="230" y="434"/>
                  </a:lnTo>
                  <a:lnTo>
                    <a:pt x="250" y="392"/>
                  </a:lnTo>
                  <a:lnTo>
                    <a:pt x="261" y="313"/>
                  </a:lnTo>
                  <a:lnTo>
                    <a:pt x="256" y="215"/>
                  </a:lnTo>
                  <a:lnTo>
                    <a:pt x="245" y="184"/>
                  </a:lnTo>
                  <a:lnTo>
                    <a:pt x="230" y="1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p:nvSpPr>
          <p:spPr bwMode="auto">
            <a:xfrm>
              <a:off x="3854" y="1744"/>
              <a:ext cx="241" cy="456"/>
            </a:xfrm>
            <a:custGeom>
              <a:avLst/>
              <a:gdLst/>
              <a:ahLst/>
              <a:cxnLst>
                <a:cxn ang="0">
                  <a:pos x="200" y="0"/>
                </a:cxn>
                <a:cxn ang="0">
                  <a:pos x="147" y="0"/>
                </a:cxn>
                <a:cxn ang="0">
                  <a:pos x="110" y="31"/>
                </a:cxn>
                <a:cxn ang="0">
                  <a:pos x="84" y="79"/>
                </a:cxn>
                <a:cxn ang="0">
                  <a:pos x="42" y="116"/>
                </a:cxn>
                <a:cxn ang="0">
                  <a:pos x="11" y="151"/>
                </a:cxn>
                <a:cxn ang="0">
                  <a:pos x="0" y="184"/>
                </a:cxn>
                <a:cxn ang="0">
                  <a:pos x="11" y="215"/>
                </a:cxn>
                <a:cxn ang="0">
                  <a:pos x="57" y="252"/>
                </a:cxn>
                <a:cxn ang="0">
                  <a:pos x="121" y="283"/>
                </a:cxn>
                <a:cxn ang="0">
                  <a:pos x="169" y="298"/>
                </a:cxn>
                <a:cxn ang="0">
                  <a:pos x="193" y="305"/>
                </a:cxn>
                <a:cxn ang="0">
                  <a:pos x="200" y="324"/>
                </a:cxn>
                <a:cxn ang="0">
                  <a:pos x="178" y="361"/>
                </a:cxn>
                <a:cxn ang="0">
                  <a:pos x="143" y="388"/>
                </a:cxn>
                <a:cxn ang="0">
                  <a:pos x="99" y="407"/>
                </a:cxn>
                <a:cxn ang="0">
                  <a:pos x="73" y="425"/>
                </a:cxn>
                <a:cxn ang="0">
                  <a:pos x="73" y="440"/>
                </a:cxn>
                <a:cxn ang="0">
                  <a:pos x="99" y="456"/>
                </a:cxn>
                <a:cxn ang="0">
                  <a:pos x="169" y="445"/>
                </a:cxn>
                <a:cxn ang="0">
                  <a:pos x="211" y="399"/>
                </a:cxn>
                <a:cxn ang="0">
                  <a:pos x="231" y="340"/>
                </a:cxn>
                <a:cxn ang="0">
                  <a:pos x="241" y="278"/>
                </a:cxn>
                <a:cxn ang="0">
                  <a:pos x="237" y="256"/>
                </a:cxn>
                <a:cxn ang="0">
                  <a:pos x="211" y="263"/>
                </a:cxn>
                <a:cxn ang="0">
                  <a:pos x="193" y="267"/>
                </a:cxn>
                <a:cxn ang="0">
                  <a:pos x="136" y="256"/>
                </a:cxn>
                <a:cxn ang="0">
                  <a:pos x="90" y="230"/>
                </a:cxn>
                <a:cxn ang="0">
                  <a:pos x="42" y="204"/>
                </a:cxn>
                <a:cxn ang="0">
                  <a:pos x="42" y="184"/>
                </a:cxn>
                <a:cxn ang="0">
                  <a:pos x="64" y="158"/>
                </a:cxn>
                <a:cxn ang="0">
                  <a:pos x="117" y="125"/>
                </a:cxn>
                <a:cxn ang="0">
                  <a:pos x="169" y="99"/>
                </a:cxn>
                <a:cxn ang="0">
                  <a:pos x="204" y="68"/>
                </a:cxn>
                <a:cxn ang="0">
                  <a:pos x="200" y="0"/>
                </a:cxn>
              </a:cxnLst>
              <a:rect l="0" t="0" r="r" b="b"/>
              <a:pathLst>
                <a:path w="241" h="456">
                  <a:moveTo>
                    <a:pt x="200" y="0"/>
                  </a:moveTo>
                  <a:lnTo>
                    <a:pt x="147" y="0"/>
                  </a:lnTo>
                  <a:lnTo>
                    <a:pt x="110" y="31"/>
                  </a:lnTo>
                  <a:lnTo>
                    <a:pt x="84" y="79"/>
                  </a:lnTo>
                  <a:lnTo>
                    <a:pt x="42" y="116"/>
                  </a:lnTo>
                  <a:lnTo>
                    <a:pt x="11" y="151"/>
                  </a:lnTo>
                  <a:lnTo>
                    <a:pt x="0" y="184"/>
                  </a:lnTo>
                  <a:lnTo>
                    <a:pt x="11" y="215"/>
                  </a:lnTo>
                  <a:lnTo>
                    <a:pt x="57" y="252"/>
                  </a:lnTo>
                  <a:lnTo>
                    <a:pt x="121" y="283"/>
                  </a:lnTo>
                  <a:lnTo>
                    <a:pt x="169" y="298"/>
                  </a:lnTo>
                  <a:lnTo>
                    <a:pt x="193" y="305"/>
                  </a:lnTo>
                  <a:lnTo>
                    <a:pt x="200" y="324"/>
                  </a:lnTo>
                  <a:lnTo>
                    <a:pt x="178" y="361"/>
                  </a:lnTo>
                  <a:lnTo>
                    <a:pt x="143" y="388"/>
                  </a:lnTo>
                  <a:lnTo>
                    <a:pt x="99" y="407"/>
                  </a:lnTo>
                  <a:lnTo>
                    <a:pt x="73" y="425"/>
                  </a:lnTo>
                  <a:lnTo>
                    <a:pt x="73" y="440"/>
                  </a:lnTo>
                  <a:lnTo>
                    <a:pt x="99" y="456"/>
                  </a:lnTo>
                  <a:lnTo>
                    <a:pt x="169" y="445"/>
                  </a:lnTo>
                  <a:lnTo>
                    <a:pt x="211" y="399"/>
                  </a:lnTo>
                  <a:lnTo>
                    <a:pt x="231" y="340"/>
                  </a:lnTo>
                  <a:lnTo>
                    <a:pt x="241" y="278"/>
                  </a:lnTo>
                  <a:lnTo>
                    <a:pt x="237" y="256"/>
                  </a:lnTo>
                  <a:lnTo>
                    <a:pt x="211" y="263"/>
                  </a:lnTo>
                  <a:lnTo>
                    <a:pt x="193" y="267"/>
                  </a:lnTo>
                  <a:lnTo>
                    <a:pt x="136" y="256"/>
                  </a:lnTo>
                  <a:lnTo>
                    <a:pt x="90" y="230"/>
                  </a:lnTo>
                  <a:lnTo>
                    <a:pt x="42" y="204"/>
                  </a:lnTo>
                  <a:lnTo>
                    <a:pt x="42" y="184"/>
                  </a:lnTo>
                  <a:lnTo>
                    <a:pt x="64" y="158"/>
                  </a:lnTo>
                  <a:lnTo>
                    <a:pt x="117" y="125"/>
                  </a:lnTo>
                  <a:lnTo>
                    <a:pt x="169" y="99"/>
                  </a:lnTo>
                  <a:lnTo>
                    <a:pt x="204" y="68"/>
                  </a:lnTo>
                  <a:lnTo>
                    <a:pt x="20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p:nvSpPr>
          <p:spPr bwMode="auto">
            <a:xfrm>
              <a:off x="3714" y="1407"/>
              <a:ext cx="361" cy="475"/>
            </a:xfrm>
            <a:custGeom>
              <a:avLst/>
              <a:gdLst/>
              <a:ahLst/>
              <a:cxnLst>
                <a:cxn ang="0">
                  <a:pos x="330" y="0"/>
                </a:cxn>
                <a:cxn ang="0">
                  <a:pos x="354" y="11"/>
                </a:cxn>
                <a:cxn ang="0">
                  <a:pos x="361" y="50"/>
                </a:cxn>
                <a:cxn ang="0">
                  <a:pos x="345" y="92"/>
                </a:cxn>
                <a:cxn ang="0">
                  <a:pos x="323" y="133"/>
                </a:cxn>
                <a:cxn ang="0">
                  <a:pos x="302" y="173"/>
                </a:cxn>
                <a:cxn ang="0">
                  <a:pos x="273" y="216"/>
                </a:cxn>
                <a:cxn ang="0">
                  <a:pos x="247" y="254"/>
                </a:cxn>
                <a:cxn ang="0">
                  <a:pos x="207" y="304"/>
                </a:cxn>
                <a:cxn ang="0">
                  <a:pos x="155" y="365"/>
                </a:cxn>
                <a:cxn ang="0">
                  <a:pos x="111" y="391"/>
                </a:cxn>
                <a:cxn ang="0">
                  <a:pos x="100" y="415"/>
                </a:cxn>
                <a:cxn ang="0">
                  <a:pos x="116" y="455"/>
                </a:cxn>
                <a:cxn ang="0">
                  <a:pos x="100" y="459"/>
                </a:cxn>
                <a:cxn ang="0">
                  <a:pos x="78" y="422"/>
                </a:cxn>
                <a:cxn ang="0">
                  <a:pos x="67" y="424"/>
                </a:cxn>
                <a:cxn ang="0">
                  <a:pos x="32" y="475"/>
                </a:cxn>
                <a:cxn ang="0">
                  <a:pos x="21" y="459"/>
                </a:cxn>
                <a:cxn ang="0">
                  <a:pos x="46" y="420"/>
                </a:cxn>
                <a:cxn ang="0">
                  <a:pos x="46" y="405"/>
                </a:cxn>
                <a:cxn ang="0">
                  <a:pos x="0" y="398"/>
                </a:cxn>
                <a:cxn ang="0">
                  <a:pos x="2" y="385"/>
                </a:cxn>
                <a:cxn ang="0">
                  <a:pos x="13" y="383"/>
                </a:cxn>
                <a:cxn ang="0">
                  <a:pos x="63" y="391"/>
                </a:cxn>
                <a:cxn ang="0">
                  <a:pos x="74" y="383"/>
                </a:cxn>
                <a:cxn ang="0">
                  <a:pos x="126" y="352"/>
                </a:cxn>
                <a:cxn ang="0">
                  <a:pos x="188" y="295"/>
                </a:cxn>
                <a:cxn ang="0">
                  <a:pos x="247" y="199"/>
                </a:cxn>
                <a:cxn ang="0">
                  <a:pos x="293" y="98"/>
                </a:cxn>
                <a:cxn ang="0">
                  <a:pos x="295" y="46"/>
                </a:cxn>
                <a:cxn ang="0">
                  <a:pos x="310" y="17"/>
                </a:cxn>
                <a:cxn ang="0">
                  <a:pos x="330" y="0"/>
                </a:cxn>
              </a:cxnLst>
              <a:rect l="0" t="0" r="r" b="b"/>
              <a:pathLst>
                <a:path w="361" h="475">
                  <a:moveTo>
                    <a:pt x="330" y="0"/>
                  </a:moveTo>
                  <a:lnTo>
                    <a:pt x="354" y="11"/>
                  </a:lnTo>
                  <a:lnTo>
                    <a:pt x="361" y="50"/>
                  </a:lnTo>
                  <a:lnTo>
                    <a:pt x="345" y="92"/>
                  </a:lnTo>
                  <a:lnTo>
                    <a:pt x="323" y="133"/>
                  </a:lnTo>
                  <a:lnTo>
                    <a:pt x="302" y="173"/>
                  </a:lnTo>
                  <a:lnTo>
                    <a:pt x="273" y="216"/>
                  </a:lnTo>
                  <a:lnTo>
                    <a:pt x="247" y="254"/>
                  </a:lnTo>
                  <a:lnTo>
                    <a:pt x="207" y="304"/>
                  </a:lnTo>
                  <a:lnTo>
                    <a:pt x="155" y="365"/>
                  </a:lnTo>
                  <a:lnTo>
                    <a:pt x="111" y="391"/>
                  </a:lnTo>
                  <a:lnTo>
                    <a:pt x="100" y="415"/>
                  </a:lnTo>
                  <a:lnTo>
                    <a:pt x="116" y="455"/>
                  </a:lnTo>
                  <a:lnTo>
                    <a:pt x="100" y="459"/>
                  </a:lnTo>
                  <a:lnTo>
                    <a:pt x="78" y="422"/>
                  </a:lnTo>
                  <a:lnTo>
                    <a:pt x="67" y="424"/>
                  </a:lnTo>
                  <a:lnTo>
                    <a:pt x="32" y="475"/>
                  </a:lnTo>
                  <a:lnTo>
                    <a:pt x="21" y="459"/>
                  </a:lnTo>
                  <a:lnTo>
                    <a:pt x="46" y="420"/>
                  </a:lnTo>
                  <a:lnTo>
                    <a:pt x="46" y="405"/>
                  </a:lnTo>
                  <a:lnTo>
                    <a:pt x="0" y="398"/>
                  </a:lnTo>
                  <a:lnTo>
                    <a:pt x="2" y="385"/>
                  </a:lnTo>
                  <a:lnTo>
                    <a:pt x="13" y="383"/>
                  </a:lnTo>
                  <a:lnTo>
                    <a:pt x="63" y="391"/>
                  </a:lnTo>
                  <a:lnTo>
                    <a:pt x="74" y="383"/>
                  </a:lnTo>
                  <a:lnTo>
                    <a:pt x="126" y="352"/>
                  </a:lnTo>
                  <a:lnTo>
                    <a:pt x="188" y="295"/>
                  </a:lnTo>
                  <a:lnTo>
                    <a:pt x="247" y="199"/>
                  </a:lnTo>
                  <a:lnTo>
                    <a:pt x="293" y="98"/>
                  </a:lnTo>
                  <a:lnTo>
                    <a:pt x="295" y="46"/>
                  </a:lnTo>
                  <a:lnTo>
                    <a:pt x="310" y="17"/>
                  </a:lnTo>
                  <a:lnTo>
                    <a:pt x="33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57400"/>
            <a:ext cx="3429000" cy="2057400"/>
          </a:xfrm>
        </p:spPr>
        <p:txBody>
          <a:bodyPr/>
          <a:lstStyle/>
          <a:p>
            <a:pPr marR="0" rtl="0"/>
            <a:r>
              <a:rPr lang="en-GB" baseline="0" dirty="0" smtClean="0">
                <a:solidFill>
                  <a:schemeClr val="tx1"/>
                </a:solidFill>
                <a:latin typeface="Calibri"/>
              </a:rPr>
              <a:t>The HAF will help you think more clearly and creatively about HR strategies</a:t>
            </a:r>
          </a:p>
        </p:txBody>
      </p:sp>
      <p:pic>
        <p:nvPicPr>
          <p:cNvPr id="1028" name="Picture 4"/>
          <p:cNvPicPr>
            <a:picLocks noChangeAspect="1" noChangeArrowheads="1"/>
          </p:cNvPicPr>
          <p:nvPr/>
        </p:nvPicPr>
        <p:blipFill>
          <a:blip r:embed="rId3" cstate="print"/>
          <a:srcRect b="4731"/>
          <a:stretch>
            <a:fillRect/>
          </a:stretch>
        </p:blipFill>
        <p:spPr bwMode="auto">
          <a:xfrm>
            <a:off x="4648200" y="541020"/>
            <a:ext cx="4392401" cy="53263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3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72000" y="0"/>
            <a:ext cx="4572000" cy="6858000"/>
          </a:xfrm>
        </p:spPr>
      </p:sp>
      <p:sp>
        <p:nvSpPr>
          <p:cNvPr id="2" name="Title 1"/>
          <p:cNvSpPr>
            <a:spLocks noGrp="1"/>
          </p:cNvSpPr>
          <p:nvPr>
            <p:ph type="title"/>
          </p:nvPr>
        </p:nvSpPr>
        <p:spPr/>
        <p:txBody>
          <a:bodyPr/>
          <a:lstStyle/>
          <a:p>
            <a:pPr marR="0" rtl="0"/>
            <a:r>
              <a:rPr lang="en-GB" baseline="0" dirty="0" smtClean="0">
                <a:solidFill>
                  <a:schemeClr val="tx1"/>
                </a:solidFill>
                <a:latin typeface="Calibri"/>
              </a:rPr>
              <a:t>Why, and how, was the HAF developed?</a:t>
            </a:r>
          </a:p>
        </p:txBody>
      </p:sp>
      <p:pic>
        <p:nvPicPr>
          <p:cNvPr id="2050" name="Picture 2" descr="C:\Users\martinea\AppData\Local\Microsoft\Windows\Temporary Internet Files\Content.IE5\VYOQTLZ1\MCj00787320000[1].wmf"/>
          <p:cNvPicPr>
            <a:picLocks noChangeAspect="1" noChangeArrowheads="1"/>
          </p:cNvPicPr>
          <p:nvPr/>
        </p:nvPicPr>
        <p:blipFill>
          <a:blip r:embed="rId3" cstate="print"/>
          <a:srcRect/>
          <a:stretch>
            <a:fillRect/>
          </a:stretch>
        </p:blipFill>
        <p:spPr bwMode="auto">
          <a:xfrm>
            <a:off x="5410200" y="1447800"/>
            <a:ext cx="2751151" cy="393430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p:sp>
      <p:sp>
        <p:nvSpPr>
          <p:cNvPr id="2" name="Title 1"/>
          <p:cNvSpPr>
            <a:spLocks noGrp="1"/>
          </p:cNvSpPr>
          <p:nvPr>
            <p:ph type="title"/>
          </p:nvPr>
        </p:nvSpPr>
        <p:spPr/>
        <p:txBody>
          <a:bodyPr/>
          <a:lstStyle/>
          <a:p>
            <a:pPr marR="0" rtl="0"/>
            <a:r>
              <a:rPr lang="en-GB" baseline="0" dirty="0" smtClean="0">
                <a:latin typeface="Calibri"/>
              </a:rPr>
              <a:t>Previous approaches to HR have been often been too simplistic</a:t>
            </a:r>
          </a:p>
        </p:txBody>
      </p:sp>
      <p:pic>
        <p:nvPicPr>
          <p:cNvPr id="3074" name="Picture 2" descr="C:\Users\martinea\AppData\Local\Microsoft\Windows\Temporary Internet Files\Content.IE5\C3EBR2WP\MCj00787740000[1].wmf"/>
          <p:cNvPicPr>
            <a:picLocks noChangeAspect="1" noChangeArrowheads="1"/>
          </p:cNvPicPr>
          <p:nvPr/>
        </p:nvPicPr>
        <p:blipFill>
          <a:blip r:embed="rId3" cstate="print"/>
          <a:srcRect/>
          <a:stretch>
            <a:fillRect/>
          </a:stretch>
        </p:blipFill>
        <p:spPr bwMode="auto">
          <a:xfrm>
            <a:off x="5334000" y="2057400"/>
            <a:ext cx="3541311" cy="3352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R="0" rtl="0"/>
            <a:r>
              <a:rPr lang="en-GB" baseline="0" dirty="0" smtClean="0">
                <a:latin typeface="Calibri"/>
              </a:rPr>
              <a:t>A unifying conceptual framework was needed for WHR 2006</a:t>
            </a:r>
          </a:p>
        </p:txBody>
      </p:sp>
      <p:pic>
        <p:nvPicPr>
          <p:cNvPr id="1026" name="Picture 2"/>
          <p:cNvPicPr>
            <a:picLocks noGrp="1" noChangeAspect="1" noChangeArrowheads="1"/>
          </p:cNvPicPr>
          <p:nvPr>
            <p:ph type="pic" sz="quarter" idx="10"/>
          </p:nvPr>
        </p:nvPicPr>
        <p:blipFill>
          <a:blip r:embed="rId3" cstate="print"/>
          <a:srcRect l="6011" r="6011"/>
          <a:stretch>
            <a:fillRect/>
          </a:stretch>
        </p:blipFill>
        <p:spPr bwMode="auto">
          <a:xfrm>
            <a:off x="4876800" y="609600"/>
            <a:ext cx="3886200" cy="5829300"/>
          </a:xfrm>
          <a:prstGeom prst="rect">
            <a:avLst/>
          </a:prstGeom>
          <a:noFill/>
          <a:ln w="9525">
            <a:solidFill>
              <a:schemeClr val="bg1"/>
            </a:solid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BP Storyboard Formatter">
  <a:themeElements>
    <a:clrScheme name="BBP Storyboard">
      <a:dk1>
        <a:srgbClr val="404040"/>
      </a:dk1>
      <a:lt1>
        <a:sysClr val="window" lastClr="FFFFFF"/>
      </a:lt1>
      <a:dk2>
        <a:srgbClr val="A6A6A6"/>
      </a:dk2>
      <a:lt2>
        <a:srgbClr val="D9D9D9"/>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2155</Words>
  <Application>Microsoft Office PowerPoint</Application>
  <PresentationFormat>On-screen Show (4:3)</PresentationFormat>
  <Paragraphs>196</Paragraphs>
  <Slides>29</Slides>
  <Notes>29</Notes>
  <HiddenSlides>6</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BBP Storyboard Formatter</vt:lpstr>
      <vt:lpstr>Introducing the HRH Action Framework</vt:lpstr>
      <vt:lpstr>HRH is a major bottleneck to achieving MDGs and other health goals</vt:lpstr>
      <vt:lpstr>And so people expect us to solve the  HRH problems</vt:lpstr>
      <vt:lpstr>HR is very complicated – particularly in the health sector</vt:lpstr>
      <vt:lpstr>Yet we need to be able to analyse  problems and develop strategies</vt:lpstr>
      <vt:lpstr>The HAF will help you think more clearly and creatively about HR strategies</vt:lpstr>
      <vt:lpstr>Why, and how, was the HAF developed?</vt:lpstr>
      <vt:lpstr>Previous approaches to HR have been often been too simplistic</vt:lpstr>
      <vt:lpstr>A unifying conceptual framework was needed for WHR 2006</vt:lpstr>
      <vt:lpstr>The flat diagram was transformed into a multilayered web-based diagram</vt:lpstr>
      <vt:lpstr>How does the HAF work?</vt:lpstr>
      <vt:lpstr>Main concepts</vt:lpstr>
      <vt:lpstr>HR supports wider health service and health outcome goals</vt:lpstr>
      <vt:lpstr>Improving HR requires an integrated approach covering 6 main areas</vt:lpstr>
      <vt:lpstr>Action cycle</vt:lpstr>
      <vt:lpstr>Critical success factors</vt:lpstr>
      <vt:lpstr>Resources</vt:lpstr>
      <vt:lpstr>Using the HAF</vt:lpstr>
      <vt:lpstr>Review critical success factors</vt:lpstr>
      <vt:lpstr>Identify location on action cycle</vt:lpstr>
      <vt:lpstr>Start with one of the Action fields (1)</vt:lpstr>
      <vt:lpstr>Start with one of the Action fields (2)</vt:lpstr>
      <vt:lpstr>How can we use the HAF?</vt:lpstr>
      <vt:lpstr>Guiding a planning process</vt:lpstr>
      <vt:lpstr>Assessment framework or reporting structure</vt:lpstr>
      <vt:lpstr>Advocacy, promoting informed dialogue and training</vt:lpstr>
      <vt:lpstr>Using the HAF will help clarify the complex area of HRH </vt:lpstr>
      <vt:lpstr>You can then develop and use more effective strategies to improve HRH</vt:lpstr>
      <vt:lpstr>And your success will contribute to the many reasons for using the HAF!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2007-08-12T22:33:09Z</dcterms:created>
  <dcterms:modified xsi:type="dcterms:W3CDTF">2009-08-24T13:45:32Z</dcterms:modified>
</cp:coreProperties>
</file>